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91" r:id="rId28"/>
    <p:sldId id="282" r:id="rId29"/>
    <p:sldId id="283" r:id="rId30"/>
    <p:sldId id="284" r:id="rId31"/>
    <p:sldId id="285" r:id="rId32"/>
    <p:sldId id="286" r:id="rId33"/>
    <p:sldId id="287" r:id="rId34"/>
    <p:sldId id="288" r:id="rId35"/>
    <p:sldId id="290" r:id="rId36"/>
  </p:sldIdLst>
  <p:sldSz cx="18288000" cy="10287000"/>
  <p:notesSz cx="6858000" cy="9144000"/>
  <p:embeddedFontLst>
    <p:embeddedFont>
      <p:font typeface="Aileron" panose="020B0604020202020204" charset="-94"/>
      <p:regular r:id="rId38"/>
    </p:embeddedFont>
    <p:embeddedFont>
      <p:font typeface="Aileron Bold" panose="020B0604020202020204" charset="-94"/>
      <p:regular r:id="rId39"/>
    </p:embeddedFont>
    <p:embeddedFont>
      <p:font typeface="Aileron Light" panose="020B0604020202020204" charset="-94"/>
      <p:regular r:id="rId40"/>
    </p:embeddedFont>
    <p:embeddedFont>
      <p:font typeface="Garet" panose="020B0604020202020204" charset="-94"/>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93A7D-1488-49DF-942E-2A35D816F41A}" type="datetimeFigureOut">
              <a:rPr lang="tr-TR" smtClean="0"/>
              <a:t>31.12.2025</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A107A-6A68-46DF-87BC-0405D9EDBC82}" type="slidenum">
              <a:rPr lang="tr-TR" smtClean="0"/>
              <a:t>‹#›</a:t>
            </a:fld>
            <a:endParaRPr lang="tr-TR"/>
          </a:p>
        </p:txBody>
      </p:sp>
    </p:spTree>
    <p:extLst>
      <p:ext uri="{BB962C8B-B14F-4D97-AF65-F5344CB8AC3E}">
        <p14:creationId xmlns:p14="http://schemas.microsoft.com/office/powerpoint/2010/main" val="1829575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projenin bu kısmında Karınca Kolonisi algoritmasını kullandık. Arkadaşımın anlattığı Genetik Algoritma yolu bir bütün (kromozom) olarak görürken, biz burada yolu </a:t>
            </a:r>
            <a:r>
              <a:rPr lang="tr-TR" b="1" dirty="0"/>
              <a:t>adım adım inşa ediyoruz</a:t>
            </a:r>
            <a:r>
              <a:rPr lang="tr-TR" dirty="0"/>
              <a:t>. Karıncalarımız bir düğümden diğerine geçerken o anki duruma bakarak karar veriyor. Bu da algoritmamıza, ağda bir kopma olduğunda rotayı hızlıca değiştirme yeteneği, yani dinamik bir yapı kazandırıyor.</a:t>
            </a:r>
          </a:p>
        </p:txBody>
      </p:sp>
      <p:sp>
        <p:nvSpPr>
          <p:cNvPr id="4" name="Slayt Numarası Yer Tutucusu 3"/>
          <p:cNvSpPr>
            <a:spLocks noGrp="1"/>
          </p:cNvSpPr>
          <p:nvPr>
            <p:ph type="sldNum" sz="quarter" idx="5"/>
          </p:nvPr>
        </p:nvSpPr>
        <p:spPr/>
        <p:txBody>
          <a:bodyPr/>
          <a:lstStyle/>
          <a:p>
            <a:fld id="{B59A107A-6A68-46DF-87BC-0405D9EDBC82}" type="slidenum">
              <a:rPr lang="tr-TR" smtClean="0"/>
              <a:t>24</a:t>
            </a:fld>
            <a:endParaRPr lang="tr-TR"/>
          </a:p>
        </p:txBody>
      </p:sp>
    </p:spTree>
    <p:extLst>
      <p:ext uri="{BB962C8B-B14F-4D97-AF65-F5344CB8AC3E}">
        <p14:creationId xmlns:p14="http://schemas.microsoft.com/office/powerpoint/2010/main" val="3451517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Algoritmamızın beyni burası. Karınca bir sonraki durağı seçerken iki şeye bakıyor: 1. 'Diğerleri buradan gitmiş mi?' (Feromon), 2. 'Bu yolun gecikmesi düşük mü?' (Sezgisel Bilgi). Kodlarımızda Beta değerini, Alpha'dan yüksek tuttuk (2'ye 1). Bunun sebebi şu: Karıncalar sadece sürü psikolojisiyle hareket etmesin, yolun kalitesini de analiz etsin istedik. Böylece kaliteli yolları daha hızlı keşfettik.</a:t>
            </a:r>
          </a:p>
        </p:txBody>
      </p:sp>
      <p:sp>
        <p:nvSpPr>
          <p:cNvPr id="4" name="Slayt Numarası Yer Tutucusu 3"/>
          <p:cNvSpPr>
            <a:spLocks noGrp="1"/>
          </p:cNvSpPr>
          <p:nvPr>
            <p:ph type="sldNum" sz="quarter" idx="5"/>
          </p:nvPr>
        </p:nvSpPr>
        <p:spPr/>
        <p:txBody>
          <a:bodyPr/>
          <a:lstStyle/>
          <a:p>
            <a:fld id="{B59A107A-6A68-46DF-87BC-0405D9EDBC82}" type="slidenum">
              <a:rPr lang="tr-TR" smtClean="0"/>
              <a:t>25</a:t>
            </a:fld>
            <a:endParaRPr lang="tr-TR"/>
          </a:p>
        </p:txBody>
      </p:sp>
    </p:spTree>
    <p:extLst>
      <p:ext uri="{BB962C8B-B14F-4D97-AF65-F5344CB8AC3E}">
        <p14:creationId xmlns:p14="http://schemas.microsoft.com/office/powerpoint/2010/main" val="1401844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Burada kritik nokta Logaritma kullanımıdır. Güvenilirlik normalde çarpılır, ancak en kısa yol algoritmaları toplama yapar. Biz eksi logaritma alarak çarpma işlemini toplamaya çevirdik ve güvenilirlik düştükçe artan bir 'ceza puanı' sistemi kurduk."</a:t>
            </a:r>
          </a:p>
        </p:txBody>
      </p:sp>
      <p:sp>
        <p:nvSpPr>
          <p:cNvPr id="4" name="Slayt Numarası Yer Tutucusu 3"/>
          <p:cNvSpPr>
            <a:spLocks noGrp="1"/>
          </p:cNvSpPr>
          <p:nvPr>
            <p:ph type="sldNum" sz="quarter" idx="5"/>
          </p:nvPr>
        </p:nvSpPr>
        <p:spPr/>
        <p:txBody>
          <a:bodyPr/>
          <a:lstStyle/>
          <a:p>
            <a:fld id="{B59A107A-6A68-46DF-87BC-0405D9EDBC82}" type="slidenum">
              <a:rPr lang="tr-TR" smtClean="0"/>
              <a:t>26</a:t>
            </a:fld>
            <a:endParaRPr lang="tr-TR"/>
          </a:p>
        </p:txBody>
      </p:sp>
    </p:spTree>
    <p:extLst>
      <p:ext uri="{BB962C8B-B14F-4D97-AF65-F5344CB8AC3E}">
        <p14:creationId xmlns:p14="http://schemas.microsoft.com/office/powerpoint/2010/main" val="2423967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a:t>Doğada koku zamanla uçar, biz de kodumuzda bunu 'Buharlaşma' ile simüle ettik. </a:t>
            </a:r>
            <a:r>
              <a:rPr lang="tr-TR" dirty="0" err="1"/>
              <a:t>Rho</a:t>
            </a:r>
            <a:r>
              <a:rPr lang="tr-TR" dirty="0"/>
              <a:t> değerini 0.5 seçtik; yani her turda hafızanın yarısını siliyoruz. Bu sayede algoritma yanlış yollara saplanıp kalmıyor, sürekli yeni ve daha iyi yollar arıyor."</a:t>
            </a:r>
          </a:p>
        </p:txBody>
      </p:sp>
      <p:sp>
        <p:nvSpPr>
          <p:cNvPr id="4" name="Slayt Numarası Yer Tutucusu 3"/>
          <p:cNvSpPr>
            <a:spLocks noGrp="1"/>
          </p:cNvSpPr>
          <p:nvPr>
            <p:ph type="sldNum" sz="quarter" idx="5"/>
          </p:nvPr>
        </p:nvSpPr>
        <p:spPr/>
        <p:txBody>
          <a:bodyPr/>
          <a:lstStyle/>
          <a:p>
            <a:fld id="{B59A107A-6A68-46DF-87BC-0405D9EDBC82}" type="slidenum">
              <a:rPr lang="tr-TR" smtClean="0"/>
              <a:t>27</a:t>
            </a:fld>
            <a:endParaRPr lang="tr-TR"/>
          </a:p>
        </p:txBody>
      </p:sp>
    </p:spTree>
    <p:extLst>
      <p:ext uri="{BB962C8B-B14F-4D97-AF65-F5344CB8AC3E}">
        <p14:creationId xmlns:p14="http://schemas.microsoft.com/office/powerpoint/2010/main" val="25777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tr-TR"/>
          </a:p>
        </p:txBody>
      </p:sp>
      <p:sp>
        <p:nvSpPr>
          <p:cNvPr id="3" name="AutoShape 3"/>
          <p:cNvSpPr/>
          <p:nvPr/>
        </p:nvSpPr>
        <p:spPr>
          <a:xfrm>
            <a:off x="-131783" y="1023938"/>
            <a:ext cx="18551567" cy="0"/>
          </a:xfrm>
          <a:prstGeom prst="line">
            <a:avLst/>
          </a:prstGeom>
          <a:ln w="9525" cap="flat">
            <a:solidFill>
              <a:srgbClr val="FFFFFF">
                <a:alpha val="49804"/>
              </a:srgbClr>
            </a:solidFill>
            <a:prstDash val="solid"/>
            <a:headEnd type="none" w="sm" len="sm"/>
            <a:tailEnd type="none" w="sm" len="sm"/>
          </a:ln>
        </p:spPr>
        <p:txBody>
          <a:bodyPr/>
          <a:lstStyle/>
          <a:p>
            <a:endParaRPr lang="tr-TR"/>
          </a:p>
        </p:txBody>
      </p:sp>
      <p:sp>
        <p:nvSpPr>
          <p:cNvPr id="4" name="Freeform 4"/>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TextBox 5"/>
          <p:cNvSpPr txBox="1"/>
          <p:nvPr/>
        </p:nvSpPr>
        <p:spPr>
          <a:xfrm>
            <a:off x="477929" y="3201977"/>
            <a:ext cx="17332142" cy="1543052"/>
          </a:xfrm>
          <a:prstGeom prst="rect">
            <a:avLst/>
          </a:prstGeom>
        </p:spPr>
        <p:txBody>
          <a:bodyPr lIns="0" tIns="0" rIns="0" bIns="0" rtlCol="0" anchor="t">
            <a:spAutoFit/>
          </a:bodyPr>
          <a:lstStyle/>
          <a:p>
            <a:pPr algn="ctr">
              <a:lnSpc>
                <a:spcPts val="6299"/>
              </a:lnSpc>
            </a:pPr>
            <a:r>
              <a:rPr lang="en-US" sz="4499" spc="-395">
                <a:solidFill>
                  <a:srgbClr val="FFFFFF"/>
                </a:solidFill>
                <a:latin typeface="Garet"/>
                <a:ea typeface="Garet"/>
                <a:cs typeface="Garet"/>
                <a:sym typeface="Garet"/>
              </a:rPr>
              <a:t> QoS Odaklı Çok Amaçlı Rotalama için Meta-Sezgisel ve Pekiştirmeli Öğrenme Yaklaşımları</a:t>
            </a:r>
          </a:p>
        </p:txBody>
      </p:sp>
      <p:sp>
        <p:nvSpPr>
          <p:cNvPr id="6" name="TextBox 6"/>
          <p:cNvSpPr txBox="1"/>
          <p:nvPr/>
        </p:nvSpPr>
        <p:spPr>
          <a:xfrm>
            <a:off x="1028700" y="7335829"/>
            <a:ext cx="12601953" cy="824865"/>
          </a:xfrm>
          <a:prstGeom prst="rect">
            <a:avLst/>
          </a:prstGeom>
        </p:spPr>
        <p:txBody>
          <a:bodyPr lIns="0" tIns="0" rIns="0" bIns="0" rtlCol="0" anchor="t">
            <a:spAutoFit/>
          </a:bodyPr>
          <a:lstStyle/>
          <a:p>
            <a:pPr algn="l">
              <a:lnSpc>
                <a:spcPts val="3360"/>
              </a:lnSpc>
            </a:pPr>
            <a:r>
              <a:rPr lang="en-US" sz="2400" b="1">
                <a:solidFill>
                  <a:srgbClr val="F5F5F5"/>
                </a:solidFill>
                <a:latin typeface="Aileron Bold"/>
                <a:ea typeface="Aileron Bold"/>
                <a:cs typeface="Aileron Bold"/>
                <a:sym typeface="Aileron Bold"/>
              </a:rPr>
              <a:t>İsimler</a:t>
            </a:r>
            <a:r>
              <a:rPr lang="en-US" sz="2400">
                <a:solidFill>
                  <a:srgbClr val="F5F5F5"/>
                </a:solidFill>
                <a:latin typeface="Aileron"/>
                <a:ea typeface="Aileron"/>
                <a:cs typeface="Aileron"/>
                <a:sym typeface="Aileron"/>
              </a:rPr>
              <a:t>: Mehmet İpek, Betül Korkmaz, Ahmet Nihat Karkaç, Furkan Çat, Murat Süleymanoğlu, Yiğit Efe Baykın, Aytekin Yılmaz, Maysam Wazin.</a:t>
            </a:r>
          </a:p>
        </p:txBody>
      </p:sp>
      <p:sp>
        <p:nvSpPr>
          <p:cNvPr id="7" name="TextBox 7"/>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F5F5F5"/>
                </a:solidFill>
                <a:latin typeface="Aileron Light"/>
                <a:ea typeface="Aileron Light"/>
                <a:cs typeface="Aileron Light"/>
                <a:sym typeface="Aileron Light"/>
              </a:rPr>
              <a:t>HOME</a:t>
            </a:r>
          </a:p>
        </p:txBody>
      </p:sp>
      <p:sp>
        <p:nvSpPr>
          <p:cNvPr id="8" name="TextBox 8"/>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F5F5F5"/>
                </a:solidFill>
                <a:latin typeface="Aileron Light"/>
                <a:ea typeface="Aileron Light"/>
                <a:cs typeface="Aileron Light"/>
                <a:sym typeface="Aileron Light"/>
              </a:rPr>
              <a:t>ABOUT</a:t>
            </a:r>
          </a:p>
        </p:txBody>
      </p:sp>
      <p:sp>
        <p:nvSpPr>
          <p:cNvPr id="9" name="TextBox 9"/>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F5F5F5"/>
                </a:solidFill>
                <a:latin typeface="Aileron Light"/>
                <a:ea typeface="Aileron Light"/>
                <a:cs typeface="Aileron Light"/>
                <a:sym typeface="Aileron Light"/>
              </a:rPr>
              <a:t>INFO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10245984" y="4518962"/>
            <a:ext cx="6200433" cy="4114800"/>
            <a:chOff x="0" y="0"/>
            <a:chExt cx="1633036" cy="1083733"/>
          </a:xfrm>
        </p:grpSpPr>
        <p:sp>
          <p:nvSpPr>
            <p:cNvPr id="5" name="Freeform 5"/>
            <p:cNvSpPr/>
            <p:nvPr/>
          </p:nvSpPr>
          <p:spPr>
            <a:xfrm>
              <a:off x="0" y="0"/>
              <a:ext cx="1633036" cy="1083733"/>
            </a:xfrm>
            <a:custGeom>
              <a:avLst/>
              <a:gdLst/>
              <a:ahLst/>
              <a:cxnLst/>
              <a:rect l="l" t="t" r="r" b="b"/>
              <a:pathLst>
                <a:path w="1633036" h="1083733">
                  <a:moveTo>
                    <a:pt x="49944" y="0"/>
                  </a:moveTo>
                  <a:lnTo>
                    <a:pt x="1583092" y="0"/>
                  </a:lnTo>
                  <a:cubicBezTo>
                    <a:pt x="1610675" y="0"/>
                    <a:pt x="1633036" y="22361"/>
                    <a:pt x="1633036" y="49944"/>
                  </a:cubicBezTo>
                  <a:lnTo>
                    <a:pt x="1633036" y="1033789"/>
                  </a:lnTo>
                  <a:cubicBezTo>
                    <a:pt x="1633036" y="1061373"/>
                    <a:pt x="1610675" y="1083733"/>
                    <a:pt x="1583092" y="1083733"/>
                  </a:cubicBezTo>
                  <a:lnTo>
                    <a:pt x="49944" y="1083733"/>
                  </a:lnTo>
                  <a:cubicBezTo>
                    <a:pt x="22361" y="1083733"/>
                    <a:pt x="0" y="1061373"/>
                    <a:pt x="0" y="1033789"/>
                  </a:cubicBezTo>
                  <a:lnTo>
                    <a:pt x="0" y="49944"/>
                  </a:lnTo>
                  <a:cubicBezTo>
                    <a:pt x="0" y="22361"/>
                    <a:pt x="22361" y="0"/>
                    <a:pt x="49944" y="0"/>
                  </a:cubicBezTo>
                  <a:close/>
                </a:path>
              </a:pathLst>
            </a:custGeom>
            <a:solidFill>
              <a:srgbClr val="E7E7E7"/>
            </a:solidFill>
          </p:spPr>
          <p:txBody>
            <a:bodyPr/>
            <a:lstStyle/>
            <a:p>
              <a:endParaRPr lang="tr-TR"/>
            </a:p>
          </p:txBody>
        </p:sp>
        <p:sp>
          <p:nvSpPr>
            <p:cNvPr id="6" name="TextBox 6"/>
            <p:cNvSpPr txBox="1"/>
            <p:nvPr/>
          </p:nvSpPr>
          <p:spPr>
            <a:xfrm>
              <a:off x="0" y="-47625"/>
              <a:ext cx="1633036" cy="1131358"/>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578499" y="4518962"/>
            <a:ext cx="6200433" cy="4114800"/>
            <a:chOff x="0" y="0"/>
            <a:chExt cx="1633036" cy="1083733"/>
          </a:xfrm>
        </p:grpSpPr>
        <p:sp>
          <p:nvSpPr>
            <p:cNvPr id="8" name="Freeform 8"/>
            <p:cNvSpPr/>
            <p:nvPr/>
          </p:nvSpPr>
          <p:spPr>
            <a:xfrm>
              <a:off x="0" y="0"/>
              <a:ext cx="1633036" cy="1083733"/>
            </a:xfrm>
            <a:custGeom>
              <a:avLst/>
              <a:gdLst/>
              <a:ahLst/>
              <a:cxnLst/>
              <a:rect l="l" t="t" r="r" b="b"/>
              <a:pathLst>
                <a:path w="1633036" h="1083733">
                  <a:moveTo>
                    <a:pt x="49944" y="0"/>
                  </a:moveTo>
                  <a:lnTo>
                    <a:pt x="1583092" y="0"/>
                  </a:lnTo>
                  <a:cubicBezTo>
                    <a:pt x="1610675" y="0"/>
                    <a:pt x="1633036" y="22361"/>
                    <a:pt x="1633036" y="49944"/>
                  </a:cubicBezTo>
                  <a:lnTo>
                    <a:pt x="1633036" y="1033789"/>
                  </a:lnTo>
                  <a:cubicBezTo>
                    <a:pt x="1633036" y="1061373"/>
                    <a:pt x="1610675" y="1083733"/>
                    <a:pt x="1583092" y="1083733"/>
                  </a:cubicBezTo>
                  <a:lnTo>
                    <a:pt x="49944" y="1083733"/>
                  </a:lnTo>
                  <a:cubicBezTo>
                    <a:pt x="22361" y="1083733"/>
                    <a:pt x="0" y="1061373"/>
                    <a:pt x="0" y="1033789"/>
                  </a:cubicBezTo>
                  <a:lnTo>
                    <a:pt x="0" y="49944"/>
                  </a:lnTo>
                  <a:cubicBezTo>
                    <a:pt x="0" y="22361"/>
                    <a:pt x="22361" y="0"/>
                    <a:pt x="49944" y="0"/>
                  </a:cubicBezTo>
                  <a:close/>
                </a:path>
              </a:pathLst>
            </a:custGeom>
            <a:solidFill>
              <a:srgbClr val="E7E7E7"/>
            </a:solidFill>
          </p:spPr>
          <p:txBody>
            <a:bodyPr/>
            <a:lstStyle/>
            <a:p>
              <a:endParaRPr lang="tr-TR"/>
            </a:p>
          </p:txBody>
        </p:sp>
        <p:sp>
          <p:nvSpPr>
            <p:cNvPr id="9" name="TextBox 9"/>
            <p:cNvSpPr txBox="1"/>
            <p:nvPr/>
          </p:nvSpPr>
          <p:spPr>
            <a:xfrm>
              <a:off x="0" y="-47625"/>
              <a:ext cx="1633036" cy="1131358"/>
            </a:xfrm>
            <a:prstGeom prst="rect">
              <a:avLst/>
            </a:prstGeom>
          </p:spPr>
          <p:txBody>
            <a:bodyPr lIns="50800" tIns="50800" rIns="50800" bIns="50800" rtlCol="0" anchor="ctr"/>
            <a:lstStyle/>
            <a:p>
              <a:pPr algn="ctr">
                <a:lnSpc>
                  <a:spcPts val="2800"/>
                </a:lnSpc>
              </a:pPr>
              <a:endParaRPr/>
            </a:p>
          </p:txBody>
        </p:sp>
      </p:grpSp>
      <p:sp>
        <p:nvSpPr>
          <p:cNvPr id="10" name="TextBox 10"/>
          <p:cNvSpPr txBox="1"/>
          <p:nvPr/>
        </p:nvSpPr>
        <p:spPr>
          <a:xfrm>
            <a:off x="775690" y="1760903"/>
            <a:ext cx="7508406" cy="3177159"/>
          </a:xfrm>
          <a:prstGeom prst="rect">
            <a:avLst/>
          </a:prstGeom>
        </p:spPr>
        <p:txBody>
          <a:bodyPr lIns="0" tIns="0" rIns="0" bIns="0" rtlCol="0" anchor="t">
            <a:spAutoFit/>
          </a:bodyPr>
          <a:lstStyle/>
          <a:p>
            <a:pPr algn="l">
              <a:lnSpc>
                <a:spcPts val="8268"/>
              </a:lnSpc>
            </a:pPr>
            <a:r>
              <a:rPr lang="en-US" sz="7800" spc="-686">
                <a:solidFill>
                  <a:srgbClr val="0E0E0E"/>
                </a:solidFill>
                <a:latin typeface="Garet"/>
                <a:ea typeface="Garet"/>
                <a:cs typeface="Garet"/>
                <a:sym typeface="Garet"/>
              </a:rPr>
              <a:t>Tüm Metriklerin Birleştirilmesi</a:t>
            </a:r>
          </a:p>
          <a:p>
            <a:pPr algn="l">
              <a:lnSpc>
                <a:spcPts val="8268"/>
              </a:lnSpc>
            </a:pPr>
            <a:endParaRPr lang="en-US" sz="7800" spc="-686">
              <a:solidFill>
                <a:srgbClr val="0E0E0E"/>
              </a:solidFill>
              <a:latin typeface="Garet"/>
              <a:ea typeface="Garet"/>
              <a:cs typeface="Garet"/>
              <a:sym typeface="Garet"/>
            </a:endParaRPr>
          </a:p>
        </p:txBody>
      </p:sp>
      <p:sp>
        <p:nvSpPr>
          <p:cNvPr id="11" name="TextBox 11"/>
          <p:cNvSpPr txBox="1"/>
          <p:nvPr/>
        </p:nvSpPr>
        <p:spPr>
          <a:xfrm>
            <a:off x="10508030" y="4768755"/>
            <a:ext cx="4821548" cy="2111375"/>
          </a:xfrm>
          <a:prstGeom prst="rect">
            <a:avLst/>
          </a:prstGeom>
        </p:spPr>
        <p:txBody>
          <a:bodyPr lIns="0" tIns="0" rIns="0" bIns="0" rtlCol="0" anchor="t">
            <a:spAutoFit/>
          </a:bodyPr>
          <a:lstStyle/>
          <a:p>
            <a:pPr algn="just">
              <a:lnSpc>
                <a:spcPts val="2800"/>
              </a:lnSpc>
            </a:pPr>
            <a:r>
              <a:rPr lang="en-US" sz="2000" b="1">
                <a:solidFill>
                  <a:srgbClr val="0E0E0E"/>
                </a:solidFill>
                <a:latin typeface="Aileron Bold"/>
                <a:ea typeface="Aileron Bold"/>
                <a:cs typeface="Aileron Bold"/>
                <a:sym typeface="Aileron Bold"/>
              </a:rPr>
              <a:t>Neden (1/3, 1/3, 1/3)?</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Tüm metrikler eşit önemde kabul edildi</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Test ve karşılaştırma amacıyla seçildi</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Adil bir başlangıç noktası</a:t>
            </a:r>
          </a:p>
          <a:p>
            <a:pPr algn="just">
              <a:lnSpc>
                <a:spcPts val="2800"/>
              </a:lnSpc>
            </a:pPr>
            <a:endParaRPr lang="en-US" sz="2000">
              <a:solidFill>
                <a:srgbClr val="0E0E0E"/>
              </a:solidFill>
              <a:latin typeface="Aileron"/>
              <a:ea typeface="Aileron"/>
              <a:cs typeface="Aileron"/>
              <a:sym typeface="Aileron"/>
            </a:endParaRPr>
          </a:p>
        </p:txBody>
      </p:sp>
      <p:sp>
        <p:nvSpPr>
          <p:cNvPr id="12" name="TextBox 12"/>
          <p:cNvSpPr txBox="1"/>
          <p:nvPr/>
        </p:nvSpPr>
        <p:spPr>
          <a:xfrm>
            <a:off x="10245984" y="1708023"/>
            <a:ext cx="6925441" cy="1832610"/>
          </a:xfrm>
          <a:prstGeom prst="rect">
            <a:avLst/>
          </a:prstGeom>
        </p:spPr>
        <p:txBody>
          <a:bodyPr lIns="0" tIns="0" rIns="0" bIns="0" rtlCol="0" anchor="t">
            <a:spAutoFit/>
          </a:bodyPr>
          <a:lstStyle/>
          <a:p>
            <a:pPr algn="l">
              <a:lnSpc>
                <a:spcPts val="10919"/>
              </a:lnSpc>
            </a:pPr>
            <a:r>
              <a:rPr lang="en-US" sz="7800">
                <a:solidFill>
                  <a:srgbClr val="0E0E0E"/>
                </a:solidFill>
                <a:latin typeface="Aileron"/>
                <a:ea typeface="Aileron"/>
                <a:cs typeface="Aileron"/>
                <a:sym typeface="Aileron"/>
              </a:rPr>
              <a:t>Ağırlık Seçimi</a:t>
            </a:r>
          </a:p>
          <a:p>
            <a:pPr algn="l">
              <a:lnSpc>
                <a:spcPts val="3359"/>
              </a:lnSpc>
            </a:pPr>
            <a:endParaRPr lang="en-US" sz="7800">
              <a:solidFill>
                <a:srgbClr val="0E0E0E"/>
              </a:solidFill>
              <a:latin typeface="Aileron"/>
              <a:ea typeface="Aileron"/>
              <a:cs typeface="Aileron"/>
              <a:sym typeface="Aileron"/>
            </a:endParaRPr>
          </a:p>
        </p:txBody>
      </p:sp>
      <p:sp>
        <p:nvSpPr>
          <p:cNvPr id="13" name="TextBox 13"/>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4" name="TextBox 14"/>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5" name="TextBox 15"/>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6" name="TextBox 16"/>
          <p:cNvSpPr txBox="1"/>
          <p:nvPr/>
        </p:nvSpPr>
        <p:spPr>
          <a:xfrm>
            <a:off x="959047" y="4718987"/>
            <a:ext cx="4821548" cy="2463800"/>
          </a:xfrm>
          <a:prstGeom prst="rect">
            <a:avLst/>
          </a:prstGeom>
        </p:spPr>
        <p:txBody>
          <a:bodyPr lIns="0" tIns="0" rIns="0" bIns="0" rtlCol="0" anchor="t">
            <a:spAutoFit/>
          </a:bodyPr>
          <a:lstStyle/>
          <a:p>
            <a:pPr algn="just">
              <a:lnSpc>
                <a:spcPts val="2800"/>
              </a:lnSpc>
            </a:pPr>
            <a:r>
              <a:rPr lang="en-US" sz="2000" b="1">
                <a:solidFill>
                  <a:srgbClr val="0E0E0E"/>
                </a:solidFill>
                <a:latin typeface="Aileron Bold"/>
                <a:ea typeface="Aileron Bold"/>
                <a:cs typeface="Aileron Bold"/>
                <a:sym typeface="Aileron Bold"/>
              </a:rPr>
              <a:t>Toplam Maliyet Fonksiyonu</a:t>
            </a:r>
          </a:p>
          <a:p>
            <a:pPr algn="just">
              <a:lnSpc>
                <a:spcPts val="2800"/>
              </a:lnSpc>
            </a:pPr>
            <a:r>
              <a:rPr lang="en-US" sz="2000">
                <a:solidFill>
                  <a:srgbClr val="0E0E0E"/>
                </a:solidFill>
                <a:latin typeface="Aileron"/>
                <a:ea typeface="Aileron"/>
                <a:cs typeface="Aileron"/>
                <a:sym typeface="Aileron"/>
              </a:rPr>
              <a:t>Total Cost = wd·delay + wr·reliability + wres·resource</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Çok amaçlı optimizasyon</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Ağırlıklar senaryoya göre değiştirilebilir</a:t>
            </a:r>
          </a:p>
          <a:p>
            <a:pPr algn="just">
              <a:lnSpc>
                <a:spcPts val="2800"/>
              </a:lnSpc>
            </a:pPr>
            <a:endParaRPr lang="en-US" sz="2000">
              <a:solidFill>
                <a:srgbClr val="0E0E0E"/>
              </a:solidFill>
              <a:latin typeface="Aileron"/>
              <a:ea typeface="Aileron"/>
              <a:cs typeface="Aileron"/>
              <a:sym typeface="Aileron"/>
            </a:endParaRPr>
          </a:p>
        </p:txBody>
      </p:sp>
      <p:sp>
        <p:nvSpPr>
          <p:cNvPr id="17" name="TextBox 17"/>
          <p:cNvSpPr txBox="1"/>
          <p:nvPr/>
        </p:nvSpPr>
        <p:spPr>
          <a:xfrm>
            <a:off x="720472" y="7166374"/>
            <a:ext cx="5916489" cy="1406525"/>
          </a:xfrm>
          <a:prstGeom prst="rect">
            <a:avLst/>
          </a:prstGeom>
        </p:spPr>
        <p:txBody>
          <a:bodyPr lIns="0" tIns="0" rIns="0" bIns="0" rtlCol="0" anchor="t">
            <a:spAutoFit/>
          </a:bodyPr>
          <a:lstStyle/>
          <a:p>
            <a:pPr algn="just">
              <a:lnSpc>
                <a:spcPts val="2800"/>
              </a:lnSpc>
            </a:pPr>
            <a:r>
              <a:rPr lang="en-US" sz="2000">
                <a:solidFill>
                  <a:srgbClr val="0E0E0E"/>
                </a:solidFill>
                <a:latin typeface="Aileron"/>
                <a:ea typeface="Aileron"/>
                <a:cs typeface="Aileron"/>
                <a:sym typeface="Aileron"/>
              </a:rPr>
              <a:t>Bu yapı sayesinde gecikme mi, güvenilirlik mi daha önemli karar verebiliyoruz.</a:t>
            </a:r>
          </a:p>
          <a:p>
            <a:pPr algn="just">
              <a:lnSpc>
                <a:spcPts val="2800"/>
              </a:lnSpc>
            </a:pPr>
            <a:endParaRPr lang="en-US" sz="2000">
              <a:solidFill>
                <a:srgbClr val="0E0E0E"/>
              </a:solidFill>
              <a:latin typeface="Aileron"/>
              <a:ea typeface="Aileron"/>
              <a:cs typeface="Aileron"/>
              <a:sym typeface="Aileron"/>
            </a:endParaRPr>
          </a:p>
          <a:p>
            <a:pPr algn="ctr">
              <a:lnSpc>
                <a:spcPts val="2800"/>
              </a:lnSpc>
              <a:spcBef>
                <a:spcPct val="0"/>
              </a:spcBef>
            </a:pPr>
            <a:endParaRPr lang="en-US" sz="2000">
              <a:solidFill>
                <a:srgbClr val="0E0E0E"/>
              </a:solidFill>
              <a:latin typeface="Aileron"/>
              <a:ea typeface="Aileron"/>
              <a:cs typeface="Aileron"/>
              <a:sym typeface="Aileron"/>
            </a:endParaRPr>
          </a:p>
        </p:txBody>
      </p:sp>
      <p:sp>
        <p:nvSpPr>
          <p:cNvPr id="18" name="TextBox 18"/>
          <p:cNvSpPr txBox="1"/>
          <p:nvPr/>
        </p:nvSpPr>
        <p:spPr>
          <a:xfrm>
            <a:off x="10508030" y="6832505"/>
            <a:ext cx="5916489" cy="1054100"/>
          </a:xfrm>
          <a:prstGeom prst="rect">
            <a:avLst/>
          </a:prstGeom>
        </p:spPr>
        <p:txBody>
          <a:bodyPr lIns="0" tIns="0" rIns="0" bIns="0" rtlCol="0" anchor="t">
            <a:spAutoFit/>
          </a:bodyPr>
          <a:lstStyle/>
          <a:p>
            <a:pPr algn="just">
              <a:lnSpc>
                <a:spcPts val="2800"/>
              </a:lnSpc>
            </a:pPr>
            <a:r>
              <a:rPr lang="en-US" sz="2000">
                <a:solidFill>
                  <a:srgbClr val="0E0E0E"/>
                </a:solidFill>
                <a:latin typeface="Aileron"/>
                <a:ea typeface="Aileron"/>
                <a:cs typeface="Aileron"/>
                <a:sym typeface="Aileron"/>
              </a:rPr>
              <a:t>Bu çalışmada özel bir öncelik tanımlamadık, dengeyi koruduk.</a:t>
            </a:r>
          </a:p>
          <a:p>
            <a:pPr algn="ctr">
              <a:lnSpc>
                <a:spcPts val="2800"/>
              </a:lnSpc>
              <a:spcBef>
                <a:spcPct val="0"/>
              </a:spcBef>
            </a:pPr>
            <a:endParaRPr lang="en-US" sz="2000">
              <a:solidFill>
                <a:srgbClr val="0E0E0E"/>
              </a:solidFill>
              <a:latin typeface="Aileron"/>
              <a:ea typeface="Aileron"/>
              <a:cs typeface="Aileron"/>
              <a:sym typeface="Ailero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617510" y="3403083"/>
            <a:ext cx="6621149" cy="6627844"/>
            <a:chOff x="0" y="0"/>
            <a:chExt cx="2078626" cy="2080728"/>
          </a:xfrm>
        </p:grpSpPr>
        <p:sp>
          <p:nvSpPr>
            <p:cNvPr id="5" name="Freeform 5"/>
            <p:cNvSpPr/>
            <p:nvPr/>
          </p:nvSpPr>
          <p:spPr>
            <a:xfrm>
              <a:off x="0" y="0"/>
              <a:ext cx="2078626" cy="2080728"/>
            </a:xfrm>
            <a:custGeom>
              <a:avLst/>
              <a:gdLst/>
              <a:ahLst/>
              <a:cxnLst/>
              <a:rect l="l" t="t" r="r" b="b"/>
              <a:pathLst>
                <a:path w="2078626" h="2080728">
                  <a:moveTo>
                    <a:pt x="46771" y="0"/>
                  </a:moveTo>
                  <a:lnTo>
                    <a:pt x="2031855" y="0"/>
                  </a:lnTo>
                  <a:cubicBezTo>
                    <a:pt x="2057686" y="0"/>
                    <a:pt x="2078626" y="20940"/>
                    <a:pt x="2078626" y="46771"/>
                  </a:cubicBezTo>
                  <a:lnTo>
                    <a:pt x="2078626" y="2033957"/>
                  </a:lnTo>
                  <a:cubicBezTo>
                    <a:pt x="2078626" y="2046361"/>
                    <a:pt x="2073698" y="2058258"/>
                    <a:pt x="2064927" y="2067029"/>
                  </a:cubicBezTo>
                  <a:cubicBezTo>
                    <a:pt x="2056156" y="2075800"/>
                    <a:pt x="2044260" y="2080728"/>
                    <a:pt x="2031855" y="2080728"/>
                  </a:cubicBezTo>
                  <a:lnTo>
                    <a:pt x="46771" y="2080728"/>
                  </a:lnTo>
                  <a:cubicBezTo>
                    <a:pt x="20940" y="2080728"/>
                    <a:pt x="0" y="2059788"/>
                    <a:pt x="0" y="2033957"/>
                  </a:cubicBezTo>
                  <a:lnTo>
                    <a:pt x="0" y="46771"/>
                  </a:lnTo>
                  <a:cubicBezTo>
                    <a:pt x="0" y="20940"/>
                    <a:pt x="20940" y="0"/>
                    <a:pt x="46771" y="0"/>
                  </a:cubicBezTo>
                  <a:close/>
                </a:path>
              </a:pathLst>
            </a:custGeom>
            <a:solidFill>
              <a:srgbClr val="E7E7E7"/>
            </a:solidFill>
          </p:spPr>
          <p:txBody>
            <a:bodyPr/>
            <a:lstStyle/>
            <a:p>
              <a:endParaRPr lang="tr-TR"/>
            </a:p>
          </p:txBody>
        </p:sp>
        <p:sp>
          <p:nvSpPr>
            <p:cNvPr id="6" name="TextBox 6"/>
            <p:cNvSpPr txBox="1"/>
            <p:nvPr/>
          </p:nvSpPr>
          <p:spPr>
            <a:xfrm>
              <a:off x="0" y="-47625"/>
              <a:ext cx="2078626" cy="2128353"/>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905182" y="1514475"/>
            <a:ext cx="7820219" cy="1081659"/>
          </a:xfrm>
          <a:prstGeom prst="rect">
            <a:avLst/>
          </a:prstGeom>
        </p:spPr>
        <p:txBody>
          <a:bodyPr lIns="0" tIns="0" rIns="0" bIns="0" rtlCol="0" anchor="t">
            <a:spAutoFit/>
          </a:bodyPr>
          <a:lstStyle/>
          <a:p>
            <a:pPr algn="just">
              <a:lnSpc>
                <a:spcPts val="8268"/>
              </a:lnSpc>
            </a:pPr>
            <a:r>
              <a:rPr lang="en-US" sz="7800" spc="-686">
                <a:solidFill>
                  <a:srgbClr val="0E0E0E"/>
                </a:solidFill>
                <a:latin typeface="Garet"/>
                <a:ea typeface="Garet"/>
                <a:cs typeface="Garet"/>
                <a:sym typeface="Garet"/>
              </a:rPr>
              <a:t>Kod Yapısı </a:t>
            </a:r>
          </a:p>
        </p:txBody>
      </p:sp>
      <p:sp>
        <p:nvSpPr>
          <p:cNvPr id="8" name="TextBox 8"/>
          <p:cNvSpPr txBox="1"/>
          <p:nvPr/>
        </p:nvSpPr>
        <p:spPr>
          <a:xfrm>
            <a:off x="905182" y="3667001"/>
            <a:ext cx="6078848" cy="3892358"/>
          </a:xfrm>
          <a:prstGeom prst="rect">
            <a:avLst/>
          </a:prstGeom>
        </p:spPr>
        <p:txBody>
          <a:bodyPr lIns="0" tIns="0" rIns="0" bIns="0" rtlCol="0" anchor="t">
            <a:spAutoFit/>
          </a:bodyPr>
          <a:lstStyle/>
          <a:p>
            <a:pPr algn="just">
              <a:lnSpc>
                <a:spcPts val="3499"/>
              </a:lnSpc>
            </a:pPr>
            <a:r>
              <a:rPr lang="en-US" sz="2499" b="1">
                <a:solidFill>
                  <a:srgbClr val="0E0E0E"/>
                </a:solidFill>
                <a:latin typeface="Aileron Bold"/>
                <a:ea typeface="Aileron Bold"/>
                <a:cs typeface="Aileron Bold"/>
                <a:sym typeface="Aileron Bold"/>
              </a:rPr>
              <a:t>Metrix.py Ne Yapıyor?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path_metrics()</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 → Delay, Reliability, Resource hesaplar</a:t>
            </a:r>
          </a:p>
          <a:p>
            <a:pPr algn="just">
              <a:lnSpc>
                <a:spcPts val="3499"/>
              </a:lnSpc>
            </a:pPr>
            <a:r>
              <a:rPr lang="en-US" sz="2499">
                <a:solidFill>
                  <a:srgbClr val="0E0E0E"/>
                </a:solidFill>
                <a:latin typeface="Aileron"/>
                <a:ea typeface="Aileron"/>
                <a:cs typeface="Aileron"/>
                <a:sym typeface="Aileron"/>
              </a:rPr>
              <a:t>        total_cost()</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 → Ağırlıklı toplam maliyet üretir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NetworkX graph kullanılır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CSV’den gerçekçi ağ verileri okunur</a:t>
            </a:r>
          </a:p>
          <a:p>
            <a:pPr algn="just">
              <a:lnSpc>
                <a:spcPts val="3171"/>
              </a:lnSpc>
            </a:pPr>
            <a:endParaRPr lang="en-US" sz="2499">
              <a:solidFill>
                <a:srgbClr val="0E0E0E"/>
              </a:solidFill>
              <a:latin typeface="Aileron"/>
              <a:ea typeface="Aileron"/>
              <a:cs typeface="Aileron"/>
              <a:sym typeface="Aileron"/>
            </a:endParaRPr>
          </a:p>
        </p:txBody>
      </p:sp>
      <p:sp>
        <p:nvSpPr>
          <p:cNvPr id="9" name="TextBox 9"/>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2" name="TextBox 12"/>
          <p:cNvSpPr txBox="1"/>
          <p:nvPr/>
        </p:nvSpPr>
        <p:spPr>
          <a:xfrm>
            <a:off x="761346" y="7511734"/>
            <a:ext cx="6366520" cy="1219200"/>
          </a:xfrm>
          <a:prstGeom prst="rect">
            <a:avLst/>
          </a:prstGeom>
        </p:spPr>
        <p:txBody>
          <a:bodyPr lIns="0" tIns="0" rIns="0" bIns="0" rtlCol="0" anchor="t">
            <a:spAutoFit/>
          </a:bodyPr>
          <a:lstStyle/>
          <a:p>
            <a:pPr algn="just">
              <a:lnSpc>
                <a:spcPts val="3499"/>
              </a:lnSpc>
            </a:pPr>
            <a:r>
              <a:rPr lang="en-US" sz="2499">
                <a:solidFill>
                  <a:srgbClr val="0E0E0E"/>
                </a:solidFill>
                <a:latin typeface="Aileron"/>
                <a:ea typeface="Aileron"/>
                <a:cs typeface="Aileron"/>
                <a:sym typeface="Aileron"/>
              </a:rPr>
              <a:t>Kod modüler yazıldı, her metrik ayrı hesaplanıyor.</a:t>
            </a:r>
          </a:p>
          <a:p>
            <a:pPr algn="just">
              <a:lnSpc>
                <a:spcPts val="2800"/>
              </a:lnSpc>
              <a:spcBef>
                <a:spcPct val="0"/>
              </a:spcBef>
            </a:pPr>
            <a:endParaRPr lang="en-US" sz="2499">
              <a:solidFill>
                <a:srgbClr val="0E0E0E"/>
              </a:solidFill>
              <a:latin typeface="Aileron"/>
              <a:ea typeface="Aileron"/>
              <a:cs typeface="Aileron"/>
              <a:sym typeface="Aileron"/>
            </a:endParaRPr>
          </a:p>
        </p:txBody>
      </p:sp>
      <p:sp>
        <p:nvSpPr>
          <p:cNvPr id="13" name="TextBox 13"/>
          <p:cNvSpPr txBox="1"/>
          <p:nvPr/>
        </p:nvSpPr>
        <p:spPr>
          <a:xfrm>
            <a:off x="9680054" y="1133475"/>
            <a:ext cx="8607946" cy="3512678"/>
          </a:xfrm>
          <a:prstGeom prst="rect">
            <a:avLst/>
          </a:prstGeom>
        </p:spPr>
        <p:txBody>
          <a:bodyPr lIns="0" tIns="0" rIns="0" bIns="0" rtlCol="0" anchor="t">
            <a:spAutoFit/>
          </a:bodyPr>
          <a:lstStyle/>
          <a:p>
            <a:pPr algn="l">
              <a:lnSpc>
                <a:spcPts val="8268"/>
              </a:lnSpc>
            </a:pPr>
            <a:r>
              <a:rPr lang="en-US" sz="7800" spc="-686">
                <a:solidFill>
                  <a:srgbClr val="0E0E0E"/>
                </a:solidFill>
                <a:latin typeface="Garet"/>
                <a:ea typeface="Garet"/>
                <a:cs typeface="Garet"/>
                <a:sym typeface="Garet"/>
              </a:rPr>
              <a:t>Gerçek Hayat Kullanımı</a:t>
            </a:r>
          </a:p>
          <a:p>
            <a:pPr algn="just">
              <a:lnSpc>
                <a:spcPts val="10795"/>
              </a:lnSpc>
            </a:pPr>
            <a:endParaRPr lang="en-US" sz="7800" spc="-686">
              <a:solidFill>
                <a:srgbClr val="0E0E0E"/>
              </a:solidFill>
              <a:latin typeface="Garet"/>
              <a:ea typeface="Garet"/>
              <a:cs typeface="Garet"/>
              <a:sym typeface="Garet"/>
            </a:endParaRPr>
          </a:p>
        </p:txBody>
      </p:sp>
      <p:grpSp>
        <p:nvGrpSpPr>
          <p:cNvPr id="14" name="Group 14"/>
          <p:cNvGrpSpPr/>
          <p:nvPr/>
        </p:nvGrpSpPr>
        <p:grpSpPr>
          <a:xfrm>
            <a:off x="9419628" y="3403083"/>
            <a:ext cx="6621149" cy="6627844"/>
            <a:chOff x="0" y="0"/>
            <a:chExt cx="2078626" cy="2080728"/>
          </a:xfrm>
        </p:grpSpPr>
        <p:sp>
          <p:nvSpPr>
            <p:cNvPr id="15" name="Freeform 15"/>
            <p:cNvSpPr/>
            <p:nvPr/>
          </p:nvSpPr>
          <p:spPr>
            <a:xfrm>
              <a:off x="0" y="0"/>
              <a:ext cx="2078626" cy="2080728"/>
            </a:xfrm>
            <a:custGeom>
              <a:avLst/>
              <a:gdLst/>
              <a:ahLst/>
              <a:cxnLst/>
              <a:rect l="l" t="t" r="r" b="b"/>
              <a:pathLst>
                <a:path w="2078626" h="2080728">
                  <a:moveTo>
                    <a:pt x="46771" y="0"/>
                  </a:moveTo>
                  <a:lnTo>
                    <a:pt x="2031855" y="0"/>
                  </a:lnTo>
                  <a:cubicBezTo>
                    <a:pt x="2057686" y="0"/>
                    <a:pt x="2078626" y="20940"/>
                    <a:pt x="2078626" y="46771"/>
                  </a:cubicBezTo>
                  <a:lnTo>
                    <a:pt x="2078626" y="2033957"/>
                  </a:lnTo>
                  <a:cubicBezTo>
                    <a:pt x="2078626" y="2046361"/>
                    <a:pt x="2073698" y="2058258"/>
                    <a:pt x="2064927" y="2067029"/>
                  </a:cubicBezTo>
                  <a:cubicBezTo>
                    <a:pt x="2056156" y="2075800"/>
                    <a:pt x="2044260" y="2080728"/>
                    <a:pt x="2031855" y="2080728"/>
                  </a:cubicBezTo>
                  <a:lnTo>
                    <a:pt x="46771" y="2080728"/>
                  </a:lnTo>
                  <a:cubicBezTo>
                    <a:pt x="20940" y="2080728"/>
                    <a:pt x="0" y="2059788"/>
                    <a:pt x="0" y="2033957"/>
                  </a:cubicBezTo>
                  <a:lnTo>
                    <a:pt x="0" y="46771"/>
                  </a:lnTo>
                  <a:cubicBezTo>
                    <a:pt x="0" y="20940"/>
                    <a:pt x="20940" y="0"/>
                    <a:pt x="46771" y="0"/>
                  </a:cubicBezTo>
                  <a:close/>
                </a:path>
              </a:pathLst>
            </a:custGeom>
            <a:solidFill>
              <a:srgbClr val="E7E7E7"/>
            </a:solidFill>
          </p:spPr>
          <p:txBody>
            <a:bodyPr/>
            <a:lstStyle/>
            <a:p>
              <a:endParaRPr lang="tr-TR"/>
            </a:p>
          </p:txBody>
        </p:sp>
        <p:sp>
          <p:nvSpPr>
            <p:cNvPr id="16" name="TextBox 16"/>
            <p:cNvSpPr txBox="1"/>
            <p:nvPr/>
          </p:nvSpPr>
          <p:spPr>
            <a:xfrm>
              <a:off x="0" y="-47625"/>
              <a:ext cx="2078626" cy="2128353"/>
            </a:xfrm>
            <a:prstGeom prst="rect">
              <a:avLst/>
            </a:prstGeom>
          </p:spPr>
          <p:txBody>
            <a:bodyPr lIns="50800" tIns="50800" rIns="50800" bIns="50800" rtlCol="0" anchor="ctr"/>
            <a:lstStyle/>
            <a:p>
              <a:pPr algn="ctr">
                <a:lnSpc>
                  <a:spcPts val="2800"/>
                </a:lnSpc>
              </a:pPr>
              <a:endParaRPr/>
            </a:p>
          </p:txBody>
        </p:sp>
      </p:grpSp>
      <p:sp>
        <p:nvSpPr>
          <p:cNvPr id="17" name="TextBox 17"/>
          <p:cNvSpPr txBox="1"/>
          <p:nvPr/>
        </p:nvSpPr>
        <p:spPr>
          <a:xfrm>
            <a:off x="9680054" y="3667001"/>
            <a:ext cx="6078848" cy="2577908"/>
          </a:xfrm>
          <a:prstGeom prst="rect">
            <a:avLst/>
          </a:prstGeom>
        </p:spPr>
        <p:txBody>
          <a:bodyPr lIns="0" tIns="0" rIns="0" bIns="0" rtlCol="0" anchor="t">
            <a:spAutoFit/>
          </a:bodyPr>
          <a:lstStyle/>
          <a:p>
            <a:pPr algn="just">
              <a:lnSpc>
                <a:spcPts val="3499"/>
              </a:lnSpc>
            </a:pPr>
            <a:r>
              <a:rPr lang="en-US" sz="2499" b="1">
                <a:solidFill>
                  <a:srgbClr val="0E0E0E"/>
                </a:solidFill>
                <a:latin typeface="Aileron Bold"/>
                <a:ea typeface="Aileron Bold"/>
                <a:cs typeface="Aileron Bold"/>
                <a:sym typeface="Aileron Bold"/>
              </a:rPr>
              <a:t>Nerelerde Kullanılır?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MPLS ağları</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SDN (Software Defined Networks)</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Trafik Mühendisliği</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Kritik altyapı ağları</a:t>
            </a:r>
          </a:p>
          <a:p>
            <a:pPr algn="just">
              <a:lnSpc>
                <a:spcPts val="3171"/>
              </a:lnSpc>
            </a:pPr>
            <a:endParaRPr lang="en-US" sz="2499">
              <a:solidFill>
                <a:srgbClr val="0E0E0E"/>
              </a:solidFill>
              <a:latin typeface="Aileron"/>
              <a:ea typeface="Aileron"/>
              <a:cs typeface="Aileron"/>
              <a:sym typeface="Aileron"/>
            </a:endParaRPr>
          </a:p>
        </p:txBody>
      </p:sp>
      <p:sp>
        <p:nvSpPr>
          <p:cNvPr id="18" name="TextBox 18"/>
          <p:cNvSpPr txBox="1"/>
          <p:nvPr/>
        </p:nvSpPr>
        <p:spPr>
          <a:xfrm>
            <a:off x="9563464" y="7511734"/>
            <a:ext cx="6366520" cy="1219200"/>
          </a:xfrm>
          <a:prstGeom prst="rect">
            <a:avLst/>
          </a:prstGeom>
        </p:spPr>
        <p:txBody>
          <a:bodyPr lIns="0" tIns="0" rIns="0" bIns="0" rtlCol="0" anchor="t">
            <a:spAutoFit/>
          </a:bodyPr>
          <a:lstStyle/>
          <a:p>
            <a:pPr algn="just">
              <a:lnSpc>
                <a:spcPts val="3499"/>
              </a:lnSpc>
            </a:pPr>
            <a:r>
              <a:rPr lang="en-US" sz="2499">
                <a:solidFill>
                  <a:srgbClr val="0E0E0E"/>
                </a:solidFill>
                <a:latin typeface="Aileron"/>
                <a:ea typeface="Aileron"/>
                <a:cs typeface="Aileron"/>
                <a:sym typeface="Aileron"/>
              </a:rPr>
              <a:t>Bu metrik yapısı gerçek ağlarda aktif olarak kullanılmaktadır.</a:t>
            </a:r>
          </a:p>
          <a:p>
            <a:pPr algn="just">
              <a:lnSpc>
                <a:spcPts val="2800"/>
              </a:lnSpc>
              <a:spcBef>
                <a:spcPct val="0"/>
              </a:spcBef>
            </a:pPr>
            <a:endParaRPr lang="en-US" sz="2499">
              <a:solidFill>
                <a:srgbClr val="0E0E0E"/>
              </a:solidFill>
              <a:latin typeface="Aileron"/>
              <a:ea typeface="Aileron"/>
              <a:cs typeface="Aileron"/>
              <a:sym typeface="Ailero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FFFFFF">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9155122" y="3457575"/>
            <a:ext cx="8196465" cy="6686550"/>
            <a:chOff x="0" y="0"/>
            <a:chExt cx="2158740" cy="1761067"/>
          </a:xfrm>
        </p:grpSpPr>
        <p:sp>
          <p:nvSpPr>
            <p:cNvPr id="5" name="Freeform 5"/>
            <p:cNvSpPr/>
            <p:nvPr/>
          </p:nvSpPr>
          <p:spPr>
            <a:xfrm>
              <a:off x="0" y="0"/>
              <a:ext cx="2158740" cy="1761067"/>
            </a:xfrm>
            <a:custGeom>
              <a:avLst/>
              <a:gdLst/>
              <a:ahLst/>
              <a:cxnLst/>
              <a:rect l="l" t="t" r="r" b="b"/>
              <a:pathLst>
                <a:path w="2158740" h="1761067">
                  <a:moveTo>
                    <a:pt x="37782" y="0"/>
                  </a:moveTo>
                  <a:lnTo>
                    <a:pt x="2120958" y="0"/>
                  </a:lnTo>
                  <a:cubicBezTo>
                    <a:pt x="2130978" y="0"/>
                    <a:pt x="2140588" y="3981"/>
                    <a:pt x="2147674" y="11066"/>
                  </a:cubicBezTo>
                  <a:cubicBezTo>
                    <a:pt x="2154759" y="18151"/>
                    <a:pt x="2158740" y="27761"/>
                    <a:pt x="2158740" y="37782"/>
                  </a:cubicBezTo>
                  <a:lnTo>
                    <a:pt x="2158740" y="1723285"/>
                  </a:lnTo>
                  <a:cubicBezTo>
                    <a:pt x="2158740" y="1744151"/>
                    <a:pt x="2141824" y="1761067"/>
                    <a:pt x="2120958" y="1761067"/>
                  </a:cubicBezTo>
                  <a:lnTo>
                    <a:pt x="37782" y="1761067"/>
                  </a:lnTo>
                  <a:cubicBezTo>
                    <a:pt x="16915" y="1761067"/>
                    <a:pt x="0" y="1744151"/>
                    <a:pt x="0" y="1723285"/>
                  </a:cubicBezTo>
                  <a:lnTo>
                    <a:pt x="0" y="37782"/>
                  </a:lnTo>
                  <a:cubicBezTo>
                    <a:pt x="0" y="16915"/>
                    <a:pt x="16915" y="0"/>
                    <a:pt x="37782" y="0"/>
                  </a:cubicBezTo>
                  <a:close/>
                </a:path>
              </a:pathLst>
            </a:custGeom>
            <a:solidFill>
              <a:srgbClr val="E7E7E7"/>
            </a:solidFill>
          </p:spPr>
          <p:txBody>
            <a:bodyPr/>
            <a:lstStyle/>
            <a:p>
              <a:endParaRPr lang="tr-TR"/>
            </a:p>
          </p:txBody>
        </p:sp>
        <p:sp>
          <p:nvSpPr>
            <p:cNvPr id="6" name="TextBox 6"/>
            <p:cNvSpPr txBox="1"/>
            <p:nvPr/>
          </p:nvSpPr>
          <p:spPr>
            <a:xfrm>
              <a:off x="0" y="-47625"/>
              <a:ext cx="2158740" cy="1808692"/>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936413" y="1791188"/>
            <a:ext cx="7527843" cy="7601214"/>
            <a:chOff x="0" y="0"/>
            <a:chExt cx="1166260" cy="1177627"/>
          </a:xfrm>
        </p:grpSpPr>
        <p:sp>
          <p:nvSpPr>
            <p:cNvPr id="8" name="Freeform 8"/>
            <p:cNvSpPr/>
            <p:nvPr/>
          </p:nvSpPr>
          <p:spPr>
            <a:xfrm>
              <a:off x="0" y="0"/>
              <a:ext cx="1166260" cy="1177627"/>
            </a:xfrm>
            <a:custGeom>
              <a:avLst/>
              <a:gdLst/>
              <a:ahLst/>
              <a:cxnLst/>
              <a:rect l="l" t="t" r="r" b="b"/>
              <a:pathLst>
                <a:path w="1166260" h="1177627">
                  <a:moveTo>
                    <a:pt x="41138" y="0"/>
                  </a:moveTo>
                  <a:lnTo>
                    <a:pt x="1125122" y="0"/>
                  </a:lnTo>
                  <a:cubicBezTo>
                    <a:pt x="1147842" y="0"/>
                    <a:pt x="1166260" y="18418"/>
                    <a:pt x="1166260" y="41138"/>
                  </a:cubicBezTo>
                  <a:lnTo>
                    <a:pt x="1166260" y="1136489"/>
                  </a:lnTo>
                  <a:cubicBezTo>
                    <a:pt x="1166260" y="1159209"/>
                    <a:pt x="1147842" y="1177627"/>
                    <a:pt x="1125122" y="1177627"/>
                  </a:cubicBezTo>
                  <a:lnTo>
                    <a:pt x="41138" y="1177627"/>
                  </a:lnTo>
                  <a:cubicBezTo>
                    <a:pt x="18418" y="1177627"/>
                    <a:pt x="0" y="1159209"/>
                    <a:pt x="0" y="1136489"/>
                  </a:cubicBezTo>
                  <a:lnTo>
                    <a:pt x="0" y="41138"/>
                  </a:lnTo>
                  <a:cubicBezTo>
                    <a:pt x="0" y="18418"/>
                    <a:pt x="18418" y="0"/>
                    <a:pt x="41138" y="0"/>
                  </a:cubicBezTo>
                  <a:close/>
                </a:path>
              </a:pathLst>
            </a:custGeom>
            <a:blipFill>
              <a:blip r:embed="rId4"/>
              <a:stretch>
                <a:fillRect l="-2496" r="-2496"/>
              </a:stretch>
            </a:blipFill>
          </p:spPr>
          <p:txBody>
            <a:bodyPr/>
            <a:lstStyle/>
            <a:p>
              <a:endParaRPr lang="tr-TR"/>
            </a:p>
          </p:txBody>
        </p:sp>
      </p:grpSp>
      <p:sp>
        <p:nvSpPr>
          <p:cNvPr id="9" name="TextBox 9"/>
          <p:cNvSpPr txBox="1"/>
          <p:nvPr/>
        </p:nvSpPr>
        <p:spPr>
          <a:xfrm>
            <a:off x="9155122" y="1876913"/>
            <a:ext cx="8196465" cy="841883"/>
          </a:xfrm>
          <a:prstGeom prst="rect">
            <a:avLst/>
          </a:prstGeom>
        </p:spPr>
        <p:txBody>
          <a:bodyPr lIns="0" tIns="0" rIns="0" bIns="0" rtlCol="0" anchor="t">
            <a:spAutoFit/>
          </a:bodyPr>
          <a:lstStyle/>
          <a:p>
            <a:pPr algn="l">
              <a:lnSpc>
                <a:spcPts val="6465"/>
              </a:lnSpc>
            </a:pPr>
            <a:r>
              <a:rPr lang="en-US" sz="6099" spc="-536">
                <a:solidFill>
                  <a:srgbClr val="FFFFFF"/>
                </a:solidFill>
                <a:latin typeface="Garet"/>
                <a:ea typeface="Garet"/>
                <a:cs typeface="Garet"/>
                <a:sym typeface="Garet"/>
              </a:rPr>
              <a:t> Genetik Algoritma (GA)</a:t>
            </a:r>
          </a:p>
        </p:txBody>
      </p:sp>
      <p:sp>
        <p:nvSpPr>
          <p:cNvPr id="10" name="TextBox 10"/>
          <p:cNvSpPr txBox="1"/>
          <p:nvPr/>
        </p:nvSpPr>
        <p:spPr>
          <a:xfrm>
            <a:off x="9670529" y="4185270"/>
            <a:ext cx="6724915" cy="1406525"/>
          </a:xfrm>
          <a:prstGeom prst="rect">
            <a:avLst/>
          </a:prstGeom>
        </p:spPr>
        <p:txBody>
          <a:bodyPr lIns="0" tIns="0" rIns="0" bIns="0" rtlCol="0" anchor="t">
            <a:spAutoFit/>
          </a:bodyPr>
          <a:lstStyle/>
          <a:p>
            <a:pPr marL="431802" lvl="1" indent="-215901" algn="just">
              <a:lnSpc>
                <a:spcPts val="2800"/>
              </a:lnSpc>
              <a:buFont typeface="Arial"/>
              <a:buChar char="•"/>
            </a:pPr>
            <a:r>
              <a:rPr lang="en-US" sz="2000">
                <a:solidFill>
                  <a:srgbClr val="0E0E0E"/>
                </a:solidFill>
                <a:latin typeface="Aileron"/>
                <a:ea typeface="Aileron"/>
                <a:cs typeface="Aileron"/>
                <a:sym typeface="Aileron"/>
              </a:rPr>
              <a:t>Bu çalışmada problem, kaynak (S) ve hedef (D) düğümleri arasında QoS metriklerini (gecikme, güvenilirlik, bant genişliği) dengeli şekilde optimize eden en uygun yolun bulunması olarak tanımlanmıştır.</a:t>
            </a:r>
          </a:p>
        </p:txBody>
      </p:sp>
      <p:sp>
        <p:nvSpPr>
          <p:cNvPr id="11" name="TextBox 11"/>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F5F5F5"/>
                </a:solidFill>
                <a:latin typeface="Aileron Light"/>
                <a:ea typeface="Aileron Light"/>
                <a:cs typeface="Aileron Light"/>
                <a:sym typeface="Aileron Light"/>
              </a:rPr>
              <a:t>HOME</a:t>
            </a:r>
          </a:p>
        </p:txBody>
      </p:sp>
      <p:sp>
        <p:nvSpPr>
          <p:cNvPr id="12" name="TextBox 12"/>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F5F5F5"/>
                </a:solidFill>
                <a:latin typeface="Aileron Light"/>
                <a:ea typeface="Aileron Light"/>
                <a:cs typeface="Aileron Light"/>
                <a:sym typeface="Aileron Light"/>
              </a:rPr>
              <a:t>ABOUT</a:t>
            </a:r>
          </a:p>
        </p:txBody>
      </p:sp>
      <p:sp>
        <p:nvSpPr>
          <p:cNvPr id="13" name="TextBox 13"/>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F5F5F5"/>
                </a:solidFill>
                <a:latin typeface="Aileron Light"/>
                <a:ea typeface="Aileron Light"/>
                <a:cs typeface="Aileron Light"/>
                <a:sym typeface="Aileron Light"/>
              </a:rPr>
              <a:t>INFO</a:t>
            </a:r>
          </a:p>
        </p:txBody>
      </p:sp>
      <p:sp>
        <p:nvSpPr>
          <p:cNvPr id="14" name="TextBox 14"/>
          <p:cNvSpPr txBox="1"/>
          <p:nvPr/>
        </p:nvSpPr>
        <p:spPr>
          <a:xfrm>
            <a:off x="9541120" y="2790825"/>
            <a:ext cx="5727978" cy="52387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Aileron"/>
                <a:ea typeface="Aileron"/>
                <a:cs typeface="Aileron"/>
                <a:sym typeface="Aileron"/>
              </a:rPr>
              <a:t>Problem Tanımı ve Çözüm Temsili</a:t>
            </a:r>
          </a:p>
        </p:txBody>
      </p:sp>
      <p:sp>
        <p:nvSpPr>
          <p:cNvPr id="15" name="TextBox 15"/>
          <p:cNvSpPr txBox="1"/>
          <p:nvPr/>
        </p:nvSpPr>
        <p:spPr>
          <a:xfrm>
            <a:off x="9670529" y="3648075"/>
            <a:ext cx="3491867" cy="701675"/>
          </a:xfrm>
          <a:prstGeom prst="rect">
            <a:avLst/>
          </a:prstGeom>
        </p:spPr>
        <p:txBody>
          <a:bodyPr lIns="0" tIns="0" rIns="0" bIns="0" rtlCol="0" anchor="t">
            <a:spAutoFit/>
          </a:bodyPr>
          <a:lstStyle/>
          <a:p>
            <a:pPr algn="just">
              <a:lnSpc>
                <a:spcPts val="2800"/>
              </a:lnSpc>
            </a:pPr>
            <a:r>
              <a:rPr lang="en-US" sz="2000" b="1">
                <a:solidFill>
                  <a:srgbClr val="0E0E0E"/>
                </a:solidFill>
                <a:latin typeface="Aileron Bold"/>
                <a:ea typeface="Aileron Bold"/>
                <a:cs typeface="Aileron Bold"/>
                <a:sym typeface="Aileron Bold"/>
              </a:rPr>
              <a:t>Problem Tanımı</a:t>
            </a:r>
          </a:p>
          <a:p>
            <a:pPr algn="ctr">
              <a:lnSpc>
                <a:spcPts val="2800"/>
              </a:lnSpc>
              <a:spcBef>
                <a:spcPct val="0"/>
              </a:spcBef>
            </a:pPr>
            <a:endParaRPr lang="en-US" sz="2000" b="1">
              <a:solidFill>
                <a:srgbClr val="0E0E0E"/>
              </a:solidFill>
              <a:latin typeface="Aileron Bold"/>
              <a:ea typeface="Aileron Bold"/>
              <a:cs typeface="Aileron Bold"/>
              <a:sym typeface="Aileron Bold"/>
            </a:endParaRPr>
          </a:p>
        </p:txBody>
      </p:sp>
      <p:sp>
        <p:nvSpPr>
          <p:cNvPr id="16" name="TextBox 16"/>
          <p:cNvSpPr txBox="1"/>
          <p:nvPr/>
        </p:nvSpPr>
        <p:spPr>
          <a:xfrm>
            <a:off x="9670529" y="5925170"/>
            <a:ext cx="6724915" cy="2111375"/>
          </a:xfrm>
          <a:prstGeom prst="rect">
            <a:avLst/>
          </a:prstGeom>
        </p:spPr>
        <p:txBody>
          <a:bodyPr lIns="0" tIns="0" rIns="0" bIns="0" rtlCol="0" anchor="t">
            <a:spAutoFit/>
          </a:bodyPr>
          <a:lstStyle/>
          <a:p>
            <a:pPr marL="431802" lvl="1" indent="-215901" algn="just">
              <a:lnSpc>
                <a:spcPts val="2800"/>
              </a:lnSpc>
              <a:buFont typeface="Arial"/>
              <a:buChar char="•"/>
            </a:pPr>
            <a:r>
              <a:rPr lang="en-US" sz="2000">
                <a:solidFill>
                  <a:srgbClr val="0E0E0E"/>
                </a:solidFill>
                <a:latin typeface="Aileron"/>
                <a:ea typeface="Aileron"/>
                <a:cs typeface="Aileron"/>
                <a:sym typeface="Aileron"/>
              </a:rPr>
              <a:t>Her çözüm (kromozom), [S, n₁, n₂, …, D] biçiminde tanımlanan bir düğüm dizisi (path) olarak temsil edilmiştir.</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Kaynak (S) ve hedef (D) düğümleri sabit tutulmuş, genetik operatörler yalnızca ara düğümler üzerinde uygulanmıştır.</a:t>
            </a:r>
          </a:p>
        </p:txBody>
      </p:sp>
      <p:sp>
        <p:nvSpPr>
          <p:cNvPr id="17" name="TextBox 17"/>
          <p:cNvSpPr txBox="1"/>
          <p:nvPr/>
        </p:nvSpPr>
        <p:spPr>
          <a:xfrm>
            <a:off x="9670529" y="5571861"/>
            <a:ext cx="3491867" cy="701675"/>
          </a:xfrm>
          <a:prstGeom prst="rect">
            <a:avLst/>
          </a:prstGeom>
        </p:spPr>
        <p:txBody>
          <a:bodyPr lIns="0" tIns="0" rIns="0" bIns="0" rtlCol="0" anchor="t">
            <a:spAutoFit/>
          </a:bodyPr>
          <a:lstStyle/>
          <a:p>
            <a:pPr algn="just">
              <a:lnSpc>
                <a:spcPts val="2800"/>
              </a:lnSpc>
            </a:pPr>
            <a:r>
              <a:rPr lang="en-US" sz="2000" b="1">
                <a:solidFill>
                  <a:srgbClr val="0E0E0E"/>
                </a:solidFill>
                <a:latin typeface="Aileron Bold"/>
                <a:ea typeface="Aileron Bold"/>
                <a:cs typeface="Aileron Bold"/>
                <a:sym typeface="Aileron Bold"/>
              </a:rPr>
              <a:t>Çözüm Temsili</a:t>
            </a:r>
          </a:p>
          <a:p>
            <a:pPr algn="ctr">
              <a:lnSpc>
                <a:spcPts val="2800"/>
              </a:lnSpc>
              <a:spcBef>
                <a:spcPct val="0"/>
              </a:spcBef>
            </a:pPr>
            <a:endParaRPr lang="en-US" sz="2000" b="1">
              <a:solidFill>
                <a:srgbClr val="0E0E0E"/>
              </a:solidFill>
              <a:latin typeface="Aileron Bold"/>
              <a:ea typeface="Aileron Bold"/>
              <a:cs typeface="Aileron Bold"/>
              <a:sym typeface="Aileron Bold"/>
            </a:endParaRPr>
          </a:p>
        </p:txBody>
      </p:sp>
      <p:sp>
        <p:nvSpPr>
          <p:cNvPr id="18" name="TextBox 18"/>
          <p:cNvSpPr txBox="1"/>
          <p:nvPr/>
        </p:nvSpPr>
        <p:spPr>
          <a:xfrm>
            <a:off x="9670529" y="8531225"/>
            <a:ext cx="6724915" cy="1054100"/>
          </a:xfrm>
          <a:prstGeom prst="rect">
            <a:avLst/>
          </a:prstGeom>
        </p:spPr>
        <p:txBody>
          <a:bodyPr lIns="0" tIns="0" rIns="0" bIns="0" rtlCol="0" anchor="t">
            <a:spAutoFit/>
          </a:bodyPr>
          <a:lstStyle/>
          <a:p>
            <a:pPr marL="431802" lvl="1" indent="-215901" algn="just">
              <a:lnSpc>
                <a:spcPts val="2800"/>
              </a:lnSpc>
              <a:buFont typeface="Arial"/>
              <a:buChar char="•"/>
            </a:pPr>
            <a:r>
              <a:rPr lang="en-US" sz="2000" dirty="0" err="1">
                <a:solidFill>
                  <a:srgbClr val="0E0E0E"/>
                </a:solidFill>
                <a:latin typeface="Aileron"/>
                <a:ea typeface="Aileron"/>
                <a:cs typeface="Aileron"/>
                <a:sym typeface="Aileron"/>
              </a:rPr>
              <a:t>Çok</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kriterli</a:t>
            </a:r>
            <a:r>
              <a:rPr lang="en-US" sz="2000" dirty="0">
                <a:solidFill>
                  <a:srgbClr val="0E0E0E"/>
                </a:solidFill>
                <a:latin typeface="Aileron"/>
                <a:ea typeface="Aileron"/>
                <a:cs typeface="Aileron"/>
                <a:sym typeface="Aileron"/>
              </a:rPr>
              <a:t> QoS </a:t>
            </a:r>
            <a:r>
              <a:rPr lang="en-US" sz="2000" dirty="0" err="1">
                <a:solidFill>
                  <a:srgbClr val="0E0E0E"/>
                </a:solidFill>
                <a:latin typeface="Aileron"/>
                <a:ea typeface="Aileron"/>
                <a:cs typeface="Aileron"/>
                <a:sym typeface="Aileron"/>
              </a:rPr>
              <a:t>rotalama</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problemi</a:t>
            </a:r>
            <a:r>
              <a:rPr lang="en-US" sz="2000" dirty="0">
                <a:solidFill>
                  <a:srgbClr val="0E0E0E"/>
                </a:solidFill>
                <a:latin typeface="Aileron"/>
                <a:ea typeface="Aileron"/>
                <a:cs typeface="Aileron"/>
                <a:sym typeface="Aileron"/>
              </a:rPr>
              <a:t> NP-Hard </a:t>
            </a:r>
            <a:r>
              <a:rPr lang="en-US" sz="2000" dirty="0" err="1">
                <a:solidFill>
                  <a:srgbClr val="0E0E0E"/>
                </a:solidFill>
                <a:latin typeface="Aileron"/>
                <a:ea typeface="Aileron"/>
                <a:cs typeface="Aileron"/>
                <a:sym typeface="Aileron"/>
              </a:rPr>
              <a:t>sınıfında</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yer</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aldığı</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için</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deterministik</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algoritmalar</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yerine</a:t>
            </a:r>
            <a:r>
              <a:rPr lang="en-US" sz="2000" dirty="0">
                <a:solidFill>
                  <a:srgbClr val="0E0E0E"/>
                </a:solidFill>
                <a:latin typeface="Aileron"/>
                <a:ea typeface="Aileron"/>
                <a:cs typeface="Aileron"/>
                <a:sym typeface="Aileron"/>
              </a:rPr>
              <a:t> meta-</a:t>
            </a:r>
            <a:r>
              <a:rPr lang="en-US" sz="2000" dirty="0" err="1">
                <a:solidFill>
                  <a:srgbClr val="0E0E0E"/>
                </a:solidFill>
                <a:latin typeface="Aileron"/>
                <a:ea typeface="Aileron"/>
                <a:cs typeface="Aileron"/>
                <a:sym typeface="Aileron"/>
              </a:rPr>
              <a:t>sezgisel</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Genetik</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Algoritma</a:t>
            </a:r>
            <a:r>
              <a:rPr lang="en-US" sz="2000" dirty="0">
                <a:solidFill>
                  <a:srgbClr val="0E0E0E"/>
                </a:solidFill>
                <a:latin typeface="Aileron"/>
                <a:ea typeface="Aileron"/>
                <a:cs typeface="Aileron"/>
                <a:sym typeface="Aileron"/>
              </a:rPr>
              <a:t> (GA) </a:t>
            </a:r>
            <a:r>
              <a:rPr lang="en-US" sz="2000" dirty="0" err="1">
                <a:solidFill>
                  <a:srgbClr val="0E0E0E"/>
                </a:solidFill>
                <a:latin typeface="Aileron"/>
                <a:ea typeface="Aileron"/>
                <a:cs typeface="Aileron"/>
                <a:sym typeface="Aileron"/>
              </a:rPr>
              <a:t>tercih</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edilmiştir</a:t>
            </a:r>
            <a:r>
              <a:rPr lang="en-US" sz="2000" dirty="0">
                <a:solidFill>
                  <a:srgbClr val="0E0E0E"/>
                </a:solidFill>
                <a:latin typeface="Aileron"/>
                <a:ea typeface="Aileron"/>
                <a:cs typeface="Aileron"/>
                <a:sym typeface="Aileron"/>
              </a:rPr>
              <a:t>.</a:t>
            </a:r>
          </a:p>
        </p:txBody>
      </p:sp>
      <p:sp>
        <p:nvSpPr>
          <p:cNvPr id="19" name="TextBox 19"/>
          <p:cNvSpPr txBox="1"/>
          <p:nvPr/>
        </p:nvSpPr>
        <p:spPr>
          <a:xfrm>
            <a:off x="9670529" y="8131795"/>
            <a:ext cx="3491867" cy="701675"/>
          </a:xfrm>
          <a:prstGeom prst="rect">
            <a:avLst/>
          </a:prstGeom>
        </p:spPr>
        <p:txBody>
          <a:bodyPr lIns="0" tIns="0" rIns="0" bIns="0" rtlCol="0" anchor="t">
            <a:spAutoFit/>
          </a:bodyPr>
          <a:lstStyle/>
          <a:p>
            <a:pPr algn="just">
              <a:lnSpc>
                <a:spcPts val="2800"/>
              </a:lnSpc>
            </a:pPr>
            <a:r>
              <a:rPr lang="en-US" sz="2000" b="1">
                <a:solidFill>
                  <a:srgbClr val="0E0E0E"/>
                </a:solidFill>
                <a:latin typeface="Aileron Bold"/>
                <a:ea typeface="Aileron Bold"/>
                <a:cs typeface="Aileron Bold"/>
                <a:sym typeface="Aileron Bold"/>
              </a:rPr>
              <a:t>Algoritma</a:t>
            </a:r>
            <a:r>
              <a:rPr lang="en-US" sz="2000" b="1" dirty="0">
                <a:solidFill>
                  <a:srgbClr val="0E0E0E"/>
                </a:solidFill>
                <a:latin typeface="Aileron Bold"/>
                <a:ea typeface="Aileron Bold"/>
                <a:cs typeface="Aileron Bold"/>
                <a:sym typeface="Aileron Bold"/>
              </a:rPr>
              <a:t> </a:t>
            </a:r>
            <a:r>
              <a:rPr lang="en-US" sz="2000" b="1" dirty="0" err="1">
                <a:solidFill>
                  <a:srgbClr val="0E0E0E"/>
                </a:solidFill>
                <a:latin typeface="Aileron Bold"/>
                <a:ea typeface="Aileron Bold"/>
                <a:cs typeface="Aileron Bold"/>
                <a:sym typeface="Aileron Bold"/>
              </a:rPr>
              <a:t>Tercihi</a:t>
            </a:r>
            <a:endParaRPr lang="en-US" sz="2000" b="1" dirty="0">
              <a:solidFill>
                <a:srgbClr val="0E0E0E"/>
              </a:solidFill>
              <a:latin typeface="Aileron Bold"/>
              <a:ea typeface="Aileron Bold"/>
              <a:cs typeface="Aileron Bold"/>
              <a:sym typeface="Aileron Bold"/>
            </a:endParaRPr>
          </a:p>
          <a:p>
            <a:pPr algn="just">
              <a:lnSpc>
                <a:spcPts val="2800"/>
              </a:lnSpc>
              <a:spcBef>
                <a:spcPct val="0"/>
              </a:spcBef>
            </a:pPr>
            <a:endParaRPr lang="en-US" sz="2000" b="1" dirty="0">
              <a:solidFill>
                <a:srgbClr val="0E0E0E"/>
              </a:solidFill>
              <a:latin typeface="Aileron Bold"/>
              <a:ea typeface="Aileron Bold"/>
              <a:cs typeface="Aileron Bold"/>
              <a:sym typeface="Aileron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617510" y="3403083"/>
            <a:ext cx="9772554" cy="6627844"/>
            <a:chOff x="0" y="0"/>
            <a:chExt cx="3067970" cy="2080728"/>
          </a:xfrm>
        </p:grpSpPr>
        <p:sp>
          <p:nvSpPr>
            <p:cNvPr id="5" name="Freeform 5"/>
            <p:cNvSpPr/>
            <p:nvPr/>
          </p:nvSpPr>
          <p:spPr>
            <a:xfrm>
              <a:off x="0" y="0"/>
              <a:ext cx="3067970" cy="2080728"/>
            </a:xfrm>
            <a:custGeom>
              <a:avLst/>
              <a:gdLst/>
              <a:ahLst/>
              <a:cxnLst/>
              <a:rect l="l" t="t" r="r" b="b"/>
              <a:pathLst>
                <a:path w="3067970" h="2080728">
                  <a:moveTo>
                    <a:pt x="31688" y="0"/>
                  </a:moveTo>
                  <a:lnTo>
                    <a:pt x="3036282" y="0"/>
                  </a:lnTo>
                  <a:cubicBezTo>
                    <a:pt x="3053783" y="0"/>
                    <a:pt x="3067970" y="14187"/>
                    <a:pt x="3067970" y="31688"/>
                  </a:cubicBezTo>
                  <a:lnTo>
                    <a:pt x="3067970" y="2049039"/>
                  </a:lnTo>
                  <a:cubicBezTo>
                    <a:pt x="3067970" y="2057444"/>
                    <a:pt x="3064631" y="2065504"/>
                    <a:pt x="3058688" y="2071446"/>
                  </a:cubicBezTo>
                  <a:cubicBezTo>
                    <a:pt x="3052746" y="2077389"/>
                    <a:pt x="3044686" y="2080728"/>
                    <a:pt x="3036282" y="2080728"/>
                  </a:cubicBezTo>
                  <a:lnTo>
                    <a:pt x="31688" y="2080728"/>
                  </a:lnTo>
                  <a:cubicBezTo>
                    <a:pt x="14187" y="2080728"/>
                    <a:pt x="0" y="2066541"/>
                    <a:pt x="0" y="2049039"/>
                  </a:cubicBezTo>
                  <a:lnTo>
                    <a:pt x="0" y="31688"/>
                  </a:lnTo>
                  <a:cubicBezTo>
                    <a:pt x="0" y="23284"/>
                    <a:pt x="3339" y="15224"/>
                    <a:pt x="9281" y="9281"/>
                  </a:cubicBezTo>
                  <a:cubicBezTo>
                    <a:pt x="15224" y="3339"/>
                    <a:pt x="23284" y="0"/>
                    <a:pt x="31688" y="0"/>
                  </a:cubicBezTo>
                  <a:close/>
                </a:path>
              </a:pathLst>
            </a:custGeom>
            <a:solidFill>
              <a:srgbClr val="E7E7E7"/>
            </a:solidFill>
          </p:spPr>
          <p:txBody>
            <a:bodyPr/>
            <a:lstStyle/>
            <a:p>
              <a:endParaRPr lang="tr-TR"/>
            </a:p>
          </p:txBody>
        </p:sp>
        <p:sp>
          <p:nvSpPr>
            <p:cNvPr id="6" name="TextBox 6"/>
            <p:cNvSpPr txBox="1"/>
            <p:nvPr/>
          </p:nvSpPr>
          <p:spPr>
            <a:xfrm>
              <a:off x="0" y="-47625"/>
              <a:ext cx="3067970" cy="2128353"/>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905182" y="1356905"/>
            <a:ext cx="7820219" cy="3177159"/>
          </a:xfrm>
          <a:prstGeom prst="rect">
            <a:avLst/>
          </a:prstGeom>
        </p:spPr>
        <p:txBody>
          <a:bodyPr lIns="0" tIns="0" rIns="0" bIns="0" rtlCol="0" anchor="t">
            <a:spAutoFit/>
          </a:bodyPr>
          <a:lstStyle/>
          <a:p>
            <a:pPr algn="just">
              <a:lnSpc>
                <a:spcPts val="8268"/>
              </a:lnSpc>
            </a:pPr>
            <a:r>
              <a:rPr lang="en-US" sz="7800" spc="-686">
                <a:solidFill>
                  <a:srgbClr val="0E0E0E"/>
                </a:solidFill>
                <a:latin typeface="Garet"/>
                <a:ea typeface="Garet"/>
                <a:cs typeface="Garet"/>
                <a:sym typeface="Garet"/>
              </a:rPr>
              <a:t>Başlangıç Popülasyonu</a:t>
            </a:r>
          </a:p>
          <a:p>
            <a:pPr algn="just">
              <a:lnSpc>
                <a:spcPts val="8268"/>
              </a:lnSpc>
            </a:pPr>
            <a:endParaRPr lang="en-US" sz="7800" spc="-686">
              <a:solidFill>
                <a:srgbClr val="0E0E0E"/>
              </a:solidFill>
              <a:latin typeface="Garet"/>
              <a:ea typeface="Garet"/>
              <a:cs typeface="Garet"/>
              <a:sym typeface="Garet"/>
            </a:endParaRPr>
          </a:p>
        </p:txBody>
      </p:sp>
      <p:sp>
        <p:nvSpPr>
          <p:cNvPr id="8" name="TextBox 8"/>
          <p:cNvSpPr txBox="1"/>
          <p:nvPr/>
        </p:nvSpPr>
        <p:spPr>
          <a:xfrm>
            <a:off x="693136" y="3870713"/>
            <a:ext cx="9320294" cy="5644958"/>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Başlangıç popülasyonu, deterministik shortest-path algoritmaları kullanılmadan, tamamen random walk yaklaşımı ile oluşturulmuştur.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Random walk yöntemi, algoritmanın erken aşamada yüksek çeşitlilik (diversity) kazanmasını sağlar.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Döngü oluşumunu azaltmak amacıyla visited mekanizması kullanılmıştır.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Sonsuz dolaşmayı önlemek için max_steps = |V| * 3 heuristiği uygulanmıştır.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Bant genişliği talebi (demand) varsa, random walk sırasında bandwidth ≥ demand filtresi uygulanarak QoS uyumluluğu artırılmıştır.</a:t>
            </a:r>
          </a:p>
          <a:p>
            <a:pPr algn="just">
              <a:lnSpc>
                <a:spcPts val="3171"/>
              </a:lnSpc>
            </a:pPr>
            <a:endParaRPr lang="en-US" sz="2499">
              <a:solidFill>
                <a:srgbClr val="0E0E0E"/>
              </a:solidFill>
              <a:latin typeface="Aileron"/>
              <a:ea typeface="Aileron"/>
              <a:cs typeface="Aileron"/>
              <a:sym typeface="Aileron"/>
            </a:endParaRPr>
          </a:p>
        </p:txBody>
      </p:sp>
      <p:sp>
        <p:nvSpPr>
          <p:cNvPr id="9" name="TextBox 9"/>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grpSp>
        <p:nvGrpSpPr>
          <p:cNvPr id="12" name="Group 12"/>
          <p:cNvGrpSpPr/>
          <p:nvPr/>
        </p:nvGrpSpPr>
        <p:grpSpPr>
          <a:xfrm>
            <a:off x="10531385" y="1929528"/>
            <a:ext cx="7527843" cy="7601214"/>
            <a:chOff x="0" y="0"/>
            <a:chExt cx="1166260" cy="1177627"/>
          </a:xfrm>
        </p:grpSpPr>
        <p:sp>
          <p:nvSpPr>
            <p:cNvPr id="13" name="Freeform 13"/>
            <p:cNvSpPr/>
            <p:nvPr/>
          </p:nvSpPr>
          <p:spPr>
            <a:xfrm>
              <a:off x="0" y="0"/>
              <a:ext cx="1166260" cy="1177627"/>
            </a:xfrm>
            <a:custGeom>
              <a:avLst/>
              <a:gdLst/>
              <a:ahLst/>
              <a:cxnLst/>
              <a:rect l="l" t="t" r="r" b="b"/>
              <a:pathLst>
                <a:path w="1166260" h="1177627">
                  <a:moveTo>
                    <a:pt x="41138" y="0"/>
                  </a:moveTo>
                  <a:lnTo>
                    <a:pt x="1125122" y="0"/>
                  </a:lnTo>
                  <a:cubicBezTo>
                    <a:pt x="1147842" y="0"/>
                    <a:pt x="1166260" y="18418"/>
                    <a:pt x="1166260" y="41138"/>
                  </a:cubicBezTo>
                  <a:lnTo>
                    <a:pt x="1166260" y="1136489"/>
                  </a:lnTo>
                  <a:cubicBezTo>
                    <a:pt x="1166260" y="1159209"/>
                    <a:pt x="1147842" y="1177627"/>
                    <a:pt x="1125122" y="1177627"/>
                  </a:cubicBezTo>
                  <a:lnTo>
                    <a:pt x="41138" y="1177627"/>
                  </a:lnTo>
                  <a:cubicBezTo>
                    <a:pt x="18418" y="1177627"/>
                    <a:pt x="0" y="1159209"/>
                    <a:pt x="0" y="1136489"/>
                  </a:cubicBezTo>
                  <a:lnTo>
                    <a:pt x="0" y="41138"/>
                  </a:lnTo>
                  <a:cubicBezTo>
                    <a:pt x="0" y="18418"/>
                    <a:pt x="18418" y="0"/>
                    <a:pt x="41138" y="0"/>
                  </a:cubicBezTo>
                  <a:close/>
                </a:path>
              </a:pathLst>
            </a:custGeom>
            <a:blipFill>
              <a:blip r:embed="rId4"/>
              <a:stretch>
                <a:fillRect l="-45542" r="-8643" b="-780"/>
              </a:stretch>
            </a:blipFill>
          </p:spPr>
          <p:txBody>
            <a:bodyPr/>
            <a:lstStyle/>
            <a:p>
              <a:endParaRPr lang="tr-T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240875" y="2819564"/>
            <a:ext cx="8484526" cy="6627844"/>
            <a:chOff x="0" y="0"/>
            <a:chExt cx="2663610" cy="2080728"/>
          </a:xfrm>
        </p:grpSpPr>
        <p:sp>
          <p:nvSpPr>
            <p:cNvPr id="5" name="Freeform 5"/>
            <p:cNvSpPr/>
            <p:nvPr/>
          </p:nvSpPr>
          <p:spPr>
            <a:xfrm>
              <a:off x="0" y="0"/>
              <a:ext cx="2663610" cy="2080728"/>
            </a:xfrm>
            <a:custGeom>
              <a:avLst/>
              <a:gdLst/>
              <a:ahLst/>
              <a:cxnLst/>
              <a:rect l="l" t="t" r="r" b="b"/>
              <a:pathLst>
                <a:path w="2663610" h="2080728">
                  <a:moveTo>
                    <a:pt x="36499" y="0"/>
                  </a:moveTo>
                  <a:lnTo>
                    <a:pt x="2627111" y="0"/>
                  </a:lnTo>
                  <a:cubicBezTo>
                    <a:pt x="2647269" y="0"/>
                    <a:pt x="2663610" y="16341"/>
                    <a:pt x="2663610" y="36499"/>
                  </a:cubicBezTo>
                  <a:lnTo>
                    <a:pt x="2663610" y="2044229"/>
                  </a:lnTo>
                  <a:cubicBezTo>
                    <a:pt x="2663610" y="2053909"/>
                    <a:pt x="2659764" y="2063193"/>
                    <a:pt x="2652920" y="2070038"/>
                  </a:cubicBezTo>
                  <a:cubicBezTo>
                    <a:pt x="2646075" y="2076882"/>
                    <a:pt x="2636791" y="2080728"/>
                    <a:pt x="2627111" y="2080728"/>
                  </a:cubicBezTo>
                  <a:lnTo>
                    <a:pt x="36499" y="2080728"/>
                  </a:lnTo>
                  <a:cubicBezTo>
                    <a:pt x="26819" y="2080728"/>
                    <a:pt x="17535" y="2076882"/>
                    <a:pt x="10690" y="2070038"/>
                  </a:cubicBezTo>
                  <a:cubicBezTo>
                    <a:pt x="3845" y="2063193"/>
                    <a:pt x="0" y="2053909"/>
                    <a:pt x="0" y="2044229"/>
                  </a:cubicBezTo>
                  <a:lnTo>
                    <a:pt x="0" y="36499"/>
                  </a:lnTo>
                  <a:cubicBezTo>
                    <a:pt x="0" y="26819"/>
                    <a:pt x="3845" y="17535"/>
                    <a:pt x="10690" y="10690"/>
                  </a:cubicBezTo>
                  <a:cubicBezTo>
                    <a:pt x="17535" y="3845"/>
                    <a:pt x="26819" y="0"/>
                    <a:pt x="36499" y="0"/>
                  </a:cubicBezTo>
                  <a:close/>
                </a:path>
              </a:pathLst>
            </a:custGeom>
            <a:solidFill>
              <a:srgbClr val="E7E7E7"/>
            </a:solidFill>
          </p:spPr>
          <p:txBody>
            <a:bodyPr/>
            <a:lstStyle/>
            <a:p>
              <a:endParaRPr lang="tr-TR"/>
            </a:p>
          </p:txBody>
        </p:sp>
        <p:sp>
          <p:nvSpPr>
            <p:cNvPr id="6" name="TextBox 6"/>
            <p:cNvSpPr txBox="1"/>
            <p:nvPr/>
          </p:nvSpPr>
          <p:spPr>
            <a:xfrm>
              <a:off x="0" y="-47625"/>
              <a:ext cx="2663610" cy="2128353"/>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804873" y="1138528"/>
            <a:ext cx="7820219" cy="1081659"/>
          </a:xfrm>
          <a:prstGeom prst="rect">
            <a:avLst/>
          </a:prstGeom>
        </p:spPr>
        <p:txBody>
          <a:bodyPr lIns="0" tIns="0" rIns="0" bIns="0" rtlCol="0" anchor="t">
            <a:spAutoFit/>
          </a:bodyPr>
          <a:lstStyle/>
          <a:p>
            <a:pPr algn="just">
              <a:lnSpc>
                <a:spcPts val="8268"/>
              </a:lnSpc>
            </a:pPr>
            <a:r>
              <a:rPr lang="en-US" sz="7800" spc="-686">
                <a:solidFill>
                  <a:srgbClr val="0E0E0E"/>
                </a:solidFill>
                <a:latin typeface="Garet"/>
                <a:ea typeface="Garet"/>
                <a:cs typeface="Garet"/>
                <a:sym typeface="Garet"/>
              </a:rPr>
              <a:t>Fitness Tasarımı</a:t>
            </a:r>
          </a:p>
        </p:txBody>
      </p:sp>
      <p:sp>
        <p:nvSpPr>
          <p:cNvPr id="8" name="TextBox 8"/>
          <p:cNvSpPr txBox="1"/>
          <p:nvPr/>
        </p:nvSpPr>
        <p:spPr>
          <a:xfrm>
            <a:off x="306533" y="3287194"/>
            <a:ext cx="8091874" cy="65563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Fitness fonksiyonu, üç QoS metriğinin ağırlıklı toplamı (Weighted Sum Method) ile tanımlanmıştır.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Toplam gecikme (Delay), yol üzerindeki link gecikmeleri ve ara düğüm işlem gecikmelerinin toplamı olarak hesaplanmıştır.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Güvenilirlik, çarpımsal yapıdan toplamsal maliyete dönüştürülmek için −log(reliability) dönüşümü ile ele alınmıştır.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Kaynak maliyeti, düşük bant genişliğine sahip linkleri cezalandıran ters orantılı bir fonksiyon ile tanımlanmıştır.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Ağırlıklar (w_delay, w_reliability, w_resource), QoS metrikleri arasındaki öncelik dengesini belirlemektedir.</a:t>
            </a:r>
          </a:p>
          <a:p>
            <a:pPr algn="just">
              <a:lnSpc>
                <a:spcPts val="3499"/>
              </a:lnSpc>
            </a:pPr>
            <a:endParaRPr lang="en-US" sz="2499">
              <a:solidFill>
                <a:srgbClr val="0E0E0E"/>
              </a:solidFill>
              <a:latin typeface="Aileron"/>
              <a:ea typeface="Aileron"/>
              <a:cs typeface="Aileron"/>
              <a:sym typeface="Aileron"/>
            </a:endParaRPr>
          </a:p>
        </p:txBody>
      </p:sp>
      <p:sp>
        <p:nvSpPr>
          <p:cNvPr id="9" name="TextBox 9"/>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grpSp>
        <p:nvGrpSpPr>
          <p:cNvPr id="12" name="Group 12"/>
          <p:cNvGrpSpPr/>
          <p:nvPr/>
        </p:nvGrpSpPr>
        <p:grpSpPr>
          <a:xfrm>
            <a:off x="9152573" y="2819564"/>
            <a:ext cx="8911698" cy="6627844"/>
            <a:chOff x="0" y="0"/>
            <a:chExt cx="2797715" cy="2080728"/>
          </a:xfrm>
        </p:grpSpPr>
        <p:sp>
          <p:nvSpPr>
            <p:cNvPr id="13" name="Freeform 13"/>
            <p:cNvSpPr/>
            <p:nvPr/>
          </p:nvSpPr>
          <p:spPr>
            <a:xfrm>
              <a:off x="0" y="0"/>
              <a:ext cx="2797715" cy="2080728"/>
            </a:xfrm>
            <a:custGeom>
              <a:avLst/>
              <a:gdLst/>
              <a:ahLst/>
              <a:cxnLst/>
              <a:rect l="l" t="t" r="r" b="b"/>
              <a:pathLst>
                <a:path w="2797715" h="2080728">
                  <a:moveTo>
                    <a:pt x="34749" y="0"/>
                  </a:moveTo>
                  <a:lnTo>
                    <a:pt x="2762966" y="0"/>
                  </a:lnTo>
                  <a:cubicBezTo>
                    <a:pt x="2772182" y="0"/>
                    <a:pt x="2781020" y="3661"/>
                    <a:pt x="2787537" y="10178"/>
                  </a:cubicBezTo>
                  <a:cubicBezTo>
                    <a:pt x="2794054" y="16695"/>
                    <a:pt x="2797715" y="25533"/>
                    <a:pt x="2797715" y="34749"/>
                  </a:cubicBezTo>
                  <a:lnTo>
                    <a:pt x="2797715" y="2045978"/>
                  </a:lnTo>
                  <a:cubicBezTo>
                    <a:pt x="2797715" y="2065170"/>
                    <a:pt x="2782157" y="2080728"/>
                    <a:pt x="2762966" y="2080728"/>
                  </a:cubicBezTo>
                  <a:lnTo>
                    <a:pt x="34749" y="2080728"/>
                  </a:lnTo>
                  <a:cubicBezTo>
                    <a:pt x="15558" y="2080728"/>
                    <a:pt x="0" y="2065170"/>
                    <a:pt x="0" y="2045978"/>
                  </a:cubicBezTo>
                  <a:lnTo>
                    <a:pt x="0" y="34749"/>
                  </a:lnTo>
                  <a:cubicBezTo>
                    <a:pt x="0" y="15558"/>
                    <a:pt x="15558" y="0"/>
                    <a:pt x="34749" y="0"/>
                  </a:cubicBezTo>
                  <a:close/>
                </a:path>
              </a:pathLst>
            </a:custGeom>
            <a:solidFill>
              <a:srgbClr val="E7E7E7"/>
            </a:solidFill>
          </p:spPr>
          <p:txBody>
            <a:bodyPr/>
            <a:lstStyle/>
            <a:p>
              <a:endParaRPr lang="tr-TR"/>
            </a:p>
          </p:txBody>
        </p:sp>
        <p:sp>
          <p:nvSpPr>
            <p:cNvPr id="14" name="TextBox 14"/>
            <p:cNvSpPr txBox="1"/>
            <p:nvPr/>
          </p:nvSpPr>
          <p:spPr>
            <a:xfrm>
              <a:off x="0" y="-47625"/>
              <a:ext cx="2797715" cy="2128353"/>
            </a:xfrm>
            <a:prstGeom prst="rect">
              <a:avLst/>
            </a:prstGeom>
          </p:spPr>
          <p:txBody>
            <a:bodyPr lIns="50800" tIns="50800" rIns="50800" bIns="50800" rtlCol="0" anchor="ctr"/>
            <a:lstStyle/>
            <a:p>
              <a:pPr algn="ctr">
                <a:lnSpc>
                  <a:spcPts val="2800"/>
                </a:lnSpc>
              </a:pPr>
              <a:endParaRPr/>
            </a:p>
          </p:txBody>
        </p:sp>
      </p:grpSp>
      <p:sp>
        <p:nvSpPr>
          <p:cNvPr id="15" name="TextBox 15"/>
          <p:cNvSpPr txBox="1"/>
          <p:nvPr/>
        </p:nvSpPr>
        <p:spPr>
          <a:xfrm>
            <a:off x="9439081" y="1119478"/>
            <a:ext cx="7820219" cy="2723896"/>
          </a:xfrm>
          <a:prstGeom prst="rect">
            <a:avLst/>
          </a:prstGeom>
        </p:spPr>
        <p:txBody>
          <a:bodyPr lIns="0" tIns="0" rIns="0" bIns="0" rtlCol="0" anchor="t">
            <a:spAutoFit/>
          </a:bodyPr>
          <a:lstStyle/>
          <a:p>
            <a:pPr algn="l">
              <a:lnSpc>
                <a:spcPts val="6465"/>
              </a:lnSpc>
            </a:pPr>
            <a:r>
              <a:rPr lang="en-US" sz="6099" spc="-536">
                <a:solidFill>
                  <a:srgbClr val="0E0E0E"/>
                </a:solidFill>
                <a:latin typeface="Garet"/>
                <a:ea typeface="Garet"/>
                <a:cs typeface="Garet"/>
                <a:sym typeface="Garet"/>
              </a:rPr>
              <a:t>Ceza (Penalty) Mekanizması</a:t>
            </a:r>
          </a:p>
          <a:p>
            <a:pPr algn="just">
              <a:lnSpc>
                <a:spcPts val="8268"/>
              </a:lnSpc>
            </a:pPr>
            <a:endParaRPr lang="en-US" sz="6099" spc="-536">
              <a:solidFill>
                <a:srgbClr val="0E0E0E"/>
              </a:solidFill>
              <a:latin typeface="Garet"/>
              <a:ea typeface="Garet"/>
              <a:cs typeface="Garet"/>
              <a:sym typeface="Garet"/>
            </a:endParaRPr>
          </a:p>
        </p:txBody>
      </p:sp>
      <p:sp>
        <p:nvSpPr>
          <p:cNvPr id="16" name="TextBox 16"/>
          <p:cNvSpPr txBox="1"/>
          <p:nvPr/>
        </p:nvSpPr>
        <p:spPr>
          <a:xfrm>
            <a:off x="9310794" y="3287194"/>
            <a:ext cx="8499277" cy="48037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Kopuk edge içeren veya yanlış S–D yapısına sahip geçersiz yollar yüksek ceza ile bastırılmıştır.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Bant genişliği talebini karşılamayan yollar için, ihlalin büyüklüğüyle orantılı yumuşak ceza (soft penalty) uygulanmıştır.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Aşırı kısa yolların popülasyonu domine etmesini önlemek için yol uzunluğu dengeleme terimi eklenmiştir.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Soft penalty yaklaşımı sayesinde çözümler tamamen silinmemiş, arama uzayı korunmuştur.</a:t>
            </a:r>
          </a:p>
          <a:p>
            <a:pPr algn="just">
              <a:lnSpc>
                <a:spcPts val="3499"/>
              </a:lnSpc>
            </a:pPr>
            <a:endParaRPr lang="en-US" sz="2499">
              <a:solidFill>
                <a:srgbClr val="0E0E0E"/>
              </a:solidFill>
              <a:latin typeface="Aileron"/>
              <a:ea typeface="Aileron"/>
              <a:cs typeface="Aileron"/>
              <a:sym typeface="Ailero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240875" y="2819564"/>
            <a:ext cx="8484526" cy="6627844"/>
            <a:chOff x="0" y="0"/>
            <a:chExt cx="2663610" cy="2080728"/>
          </a:xfrm>
        </p:grpSpPr>
        <p:sp>
          <p:nvSpPr>
            <p:cNvPr id="5" name="Freeform 5"/>
            <p:cNvSpPr/>
            <p:nvPr/>
          </p:nvSpPr>
          <p:spPr>
            <a:xfrm>
              <a:off x="0" y="0"/>
              <a:ext cx="2663610" cy="2080728"/>
            </a:xfrm>
            <a:custGeom>
              <a:avLst/>
              <a:gdLst/>
              <a:ahLst/>
              <a:cxnLst/>
              <a:rect l="l" t="t" r="r" b="b"/>
              <a:pathLst>
                <a:path w="2663610" h="2080728">
                  <a:moveTo>
                    <a:pt x="36499" y="0"/>
                  </a:moveTo>
                  <a:lnTo>
                    <a:pt x="2627111" y="0"/>
                  </a:lnTo>
                  <a:cubicBezTo>
                    <a:pt x="2647269" y="0"/>
                    <a:pt x="2663610" y="16341"/>
                    <a:pt x="2663610" y="36499"/>
                  </a:cubicBezTo>
                  <a:lnTo>
                    <a:pt x="2663610" y="2044229"/>
                  </a:lnTo>
                  <a:cubicBezTo>
                    <a:pt x="2663610" y="2053909"/>
                    <a:pt x="2659764" y="2063193"/>
                    <a:pt x="2652920" y="2070038"/>
                  </a:cubicBezTo>
                  <a:cubicBezTo>
                    <a:pt x="2646075" y="2076882"/>
                    <a:pt x="2636791" y="2080728"/>
                    <a:pt x="2627111" y="2080728"/>
                  </a:cubicBezTo>
                  <a:lnTo>
                    <a:pt x="36499" y="2080728"/>
                  </a:lnTo>
                  <a:cubicBezTo>
                    <a:pt x="26819" y="2080728"/>
                    <a:pt x="17535" y="2076882"/>
                    <a:pt x="10690" y="2070038"/>
                  </a:cubicBezTo>
                  <a:cubicBezTo>
                    <a:pt x="3845" y="2063193"/>
                    <a:pt x="0" y="2053909"/>
                    <a:pt x="0" y="2044229"/>
                  </a:cubicBezTo>
                  <a:lnTo>
                    <a:pt x="0" y="36499"/>
                  </a:lnTo>
                  <a:cubicBezTo>
                    <a:pt x="0" y="26819"/>
                    <a:pt x="3845" y="17535"/>
                    <a:pt x="10690" y="10690"/>
                  </a:cubicBezTo>
                  <a:cubicBezTo>
                    <a:pt x="17535" y="3845"/>
                    <a:pt x="26819" y="0"/>
                    <a:pt x="36499" y="0"/>
                  </a:cubicBezTo>
                  <a:close/>
                </a:path>
              </a:pathLst>
            </a:custGeom>
            <a:solidFill>
              <a:srgbClr val="E7E7E7"/>
            </a:solidFill>
          </p:spPr>
          <p:txBody>
            <a:bodyPr/>
            <a:lstStyle/>
            <a:p>
              <a:endParaRPr lang="tr-TR"/>
            </a:p>
          </p:txBody>
        </p:sp>
        <p:sp>
          <p:nvSpPr>
            <p:cNvPr id="6" name="TextBox 6"/>
            <p:cNvSpPr txBox="1"/>
            <p:nvPr/>
          </p:nvSpPr>
          <p:spPr>
            <a:xfrm>
              <a:off x="0" y="-47625"/>
              <a:ext cx="2663610" cy="2128353"/>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804873" y="1119478"/>
            <a:ext cx="7820219" cy="1661033"/>
          </a:xfrm>
          <a:prstGeom prst="rect">
            <a:avLst/>
          </a:prstGeom>
        </p:spPr>
        <p:txBody>
          <a:bodyPr lIns="0" tIns="0" rIns="0" bIns="0" rtlCol="0" anchor="t">
            <a:spAutoFit/>
          </a:bodyPr>
          <a:lstStyle/>
          <a:p>
            <a:pPr algn="ctr">
              <a:lnSpc>
                <a:spcPts val="6465"/>
              </a:lnSpc>
            </a:pPr>
            <a:r>
              <a:rPr lang="en-US" sz="6099" spc="-536">
                <a:solidFill>
                  <a:srgbClr val="0E0E0E"/>
                </a:solidFill>
                <a:latin typeface="Garet"/>
                <a:ea typeface="Garet"/>
                <a:cs typeface="Garet"/>
                <a:sym typeface="Garet"/>
              </a:rPr>
              <a:t>Çeşitlilik Koruma (Diversity Preservation)</a:t>
            </a:r>
          </a:p>
        </p:txBody>
      </p:sp>
      <p:sp>
        <p:nvSpPr>
          <p:cNvPr id="8" name="TextBox 8"/>
          <p:cNvSpPr txBox="1"/>
          <p:nvPr/>
        </p:nvSpPr>
        <p:spPr>
          <a:xfrm>
            <a:off x="306533" y="3287194"/>
            <a:ext cx="8091874" cy="48037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Popülasyondaki klon bireyler fitness sharing yöntemi ile bastırılmıştır.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Aynı path’in tekrar sayısı arttıkça fitness değeri orantılı olarak kötüleşmektedir.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Share strength = 0.15, klonları tamamen yok etmeden avantajlarını kıracak şekilde seçilmiştir.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Klonlar doğrudan silinmemiş, hard delete yaklaşımı bilinçli olarak reddedilmiştir.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Bu tasarım, klasik GA literatürüyle akademik olarak uyumludur.</a:t>
            </a:r>
          </a:p>
          <a:p>
            <a:pPr algn="just">
              <a:lnSpc>
                <a:spcPts val="3499"/>
              </a:lnSpc>
            </a:pPr>
            <a:endParaRPr lang="en-US" sz="2499">
              <a:solidFill>
                <a:srgbClr val="0E0E0E"/>
              </a:solidFill>
              <a:latin typeface="Aileron"/>
              <a:ea typeface="Aileron"/>
              <a:cs typeface="Aileron"/>
              <a:sym typeface="Aileron"/>
            </a:endParaRPr>
          </a:p>
        </p:txBody>
      </p:sp>
      <p:sp>
        <p:nvSpPr>
          <p:cNvPr id="9" name="TextBox 9"/>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grpSp>
        <p:nvGrpSpPr>
          <p:cNvPr id="12" name="Group 12"/>
          <p:cNvGrpSpPr/>
          <p:nvPr/>
        </p:nvGrpSpPr>
        <p:grpSpPr>
          <a:xfrm>
            <a:off x="9152573" y="2819564"/>
            <a:ext cx="8911698" cy="6627844"/>
            <a:chOff x="0" y="0"/>
            <a:chExt cx="2797715" cy="2080728"/>
          </a:xfrm>
        </p:grpSpPr>
        <p:sp>
          <p:nvSpPr>
            <p:cNvPr id="13" name="Freeform 13"/>
            <p:cNvSpPr/>
            <p:nvPr/>
          </p:nvSpPr>
          <p:spPr>
            <a:xfrm>
              <a:off x="0" y="0"/>
              <a:ext cx="2797715" cy="2080728"/>
            </a:xfrm>
            <a:custGeom>
              <a:avLst/>
              <a:gdLst/>
              <a:ahLst/>
              <a:cxnLst/>
              <a:rect l="l" t="t" r="r" b="b"/>
              <a:pathLst>
                <a:path w="2797715" h="2080728">
                  <a:moveTo>
                    <a:pt x="34749" y="0"/>
                  </a:moveTo>
                  <a:lnTo>
                    <a:pt x="2762966" y="0"/>
                  </a:lnTo>
                  <a:cubicBezTo>
                    <a:pt x="2772182" y="0"/>
                    <a:pt x="2781020" y="3661"/>
                    <a:pt x="2787537" y="10178"/>
                  </a:cubicBezTo>
                  <a:cubicBezTo>
                    <a:pt x="2794054" y="16695"/>
                    <a:pt x="2797715" y="25533"/>
                    <a:pt x="2797715" y="34749"/>
                  </a:cubicBezTo>
                  <a:lnTo>
                    <a:pt x="2797715" y="2045978"/>
                  </a:lnTo>
                  <a:cubicBezTo>
                    <a:pt x="2797715" y="2065170"/>
                    <a:pt x="2782157" y="2080728"/>
                    <a:pt x="2762966" y="2080728"/>
                  </a:cubicBezTo>
                  <a:lnTo>
                    <a:pt x="34749" y="2080728"/>
                  </a:lnTo>
                  <a:cubicBezTo>
                    <a:pt x="15558" y="2080728"/>
                    <a:pt x="0" y="2065170"/>
                    <a:pt x="0" y="2045978"/>
                  </a:cubicBezTo>
                  <a:lnTo>
                    <a:pt x="0" y="34749"/>
                  </a:lnTo>
                  <a:cubicBezTo>
                    <a:pt x="0" y="15558"/>
                    <a:pt x="15558" y="0"/>
                    <a:pt x="34749" y="0"/>
                  </a:cubicBezTo>
                  <a:close/>
                </a:path>
              </a:pathLst>
            </a:custGeom>
            <a:solidFill>
              <a:srgbClr val="E7E7E7"/>
            </a:solidFill>
          </p:spPr>
          <p:txBody>
            <a:bodyPr/>
            <a:lstStyle/>
            <a:p>
              <a:endParaRPr lang="tr-TR"/>
            </a:p>
          </p:txBody>
        </p:sp>
        <p:sp>
          <p:nvSpPr>
            <p:cNvPr id="14" name="TextBox 14"/>
            <p:cNvSpPr txBox="1"/>
            <p:nvPr/>
          </p:nvSpPr>
          <p:spPr>
            <a:xfrm>
              <a:off x="0" y="-47625"/>
              <a:ext cx="2797715" cy="2128353"/>
            </a:xfrm>
            <a:prstGeom prst="rect">
              <a:avLst/>
            </a:prstGeom>
          </p:spPr>
          <p:txBody>
            <a:bodyPr lIns="50800" tIns="50800" rIns="50800" bIns="50800" rtlCol="0" anchor="ctr"/>
            <a:lstStyle/>
            <a:p>
              <a:pPr algn="ctr">
                <a:lnSpc>
                  <a:spcPts val="2800"/>
                </a:lnSpc>
              </a:pPr>
              <a:endParaRPr/>
            </a:p>
          </p:txBody>
        </p:sp>
      </p:grpSp>
      <p:sp>
        <p:nvSpPr>
          <p:cNvPr id="15" name="TextBox 15"/>
          <p:cNvSpPr txBox="1"/>
          <p:nvPr/>
        </p:nvSpPr>
        <p:spPr>
          <a:xfrm>
            <a:off x="9351207" y="1272249"/>
            <a:ext cx="7820219" cy="1904746"/>
          </a:xfrm>
          <a:prstGeom prst="rect">
            <a:avLst/>
          </a:prstGeom>
        </p:spPr>
        <p:txBody>
          <a:bodyPr lIns="0" tIns="0" rIns="0" bIns="0" rtlCol="0" anchor="t">
            <a:spAutoFit/>
          </a:bodyPr>
          <a:lstStyle/>
          <a:p>
            <a:pPr algn="just">
              <a:lnSpc>
                <a:spcPts val="6465"/>
              </a:lnSpc>
            </a:pPr>
            <a:r>
              <a:rPr lang="en-US" sz="6099" spc="-536">
                <a:solidFill>
                  <a:srgbClr val="0E0E0E"/>
                </a:solidFill>
                <a:latin typeface="Garet"/>
                <a:ea typeface="Garet"/>
                <a:cs typeface="Garet"/>
                <a:sym typeface="Garet"/>
              </a:rPr>
              <a:t>Seçilim (Selection)</a:t>
            </a:r>
          </a:p>
          <a:p>
            <a:pPr algn="just">
              <a:lnSpc>
                <a:spcPts val="8268"/>
              </a:lnSpc>
            </a:pPr>
            <a:endParaRPr lang="en-US" sz="6099" spc="-536">
              <a:solidFill>
                <a:srgbClr val="0E0E0E"/>
              </a:solidFill>
              <a:latin typeface="Garet"/>
              <a:ea typeface="Garet"/>
              <a:cs typeface="Garet"/>
              <a:sym typeface="Garet"/>
            </a:endParaRPr>
          </a:p>
        </p:txBody>
      </p:sp>
      <p:sp>
        <p:nvSpPr>
          <p:cNvPr id="16" name="TextBox 16"/>
          <p:cNvSpPr txBox="1"/>
          <p:nvPr/>
        </p:nvSpPr>
        <p:spPr>
          <a:xfrm>
            <a:off x="9310794" y="3287194"/>
            <a:ext cx="8499277" cy="39274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Ebeveyn seçimi için rank-based roulette wheel selection yöntemi kullanılmıştır.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Seçilim olasılığı, mutlak fitness değerinden ziyade göreceli sıralamaya dayanmaktadır.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Skorlar üs (&lt; 1) alınarak elit bireylerin baskısı yumuşatılmıştır.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Orta seviye bireylerin seçilmesi sağlanarak premature convergence önlenmiştir.</a:t>
            </a:r>
          </a:p>
          <a:p>
            <a:pPr algn="just">
              <a:lnSpc>
                <a:spcPts val="3499"/>
              </a:lnSpc>
            </a:pPr>
            <a:endParaRPr lang="en-US" sz="2499">
              <a:solidFill>
                <a:srgbClr val="0E0E0E"/>
              </a:solidFill>
              <a:latin typeface="Aileron"/>
              <a:ea typeface="Aileron"/>
              <a:cs typeface="Aileron"/>
              <a:sym typeface="Aileron"/>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240875" y="2819564"/>
            <a:ext cx="8484526" cy="6627844"/>
            <a:chOff x="0" y="0"/>
            <a:chExt cx="2663610" cy="2080728"/>
          </a:xfrm>
        </p:grpSpPr>
        <p:sp>
          <p:nvSpPr>
            <p:cNvPr id="5" name="Freeform 5"/>
            <p:cNvSpPr/>
            <p:nvPr/>
          </p:nvSpPr>
          <p:spPr>
            <a:xfrm>
              <a:off x="0" y="0"/>
              <a:ext cx="2663610" cy="2080728"/>
            </a:xfrm>
            <a:custGeom>
              <a:avLst/>
              <a:gdLst/>
              <a:ahLst/>
              <a:cxnLst/>
              <a:rect l="l" t="t" r="r" b="b"/>
              <a:pathLst>
                <a:path w="2663610" h="2080728">
                  <a:moveTo>
                    <a:pt x="36499" y="0"/>
                  </a:moveTo>
                  <a:lnTo>
                    <a:pt x="2627111" y="0"/>
                  </a:lnTo>
                  <a:cubicBezTo>
                    <a:pt x="2647269" y="0"/>
                    <a:pt x="2663610" y="16341"/>
                    <a:pt x="2663610" y="36499"/>
                  </a:cubicBezTo>
                  <a:lnTo>
                    <a:pt x="2663610" y="2044229"/>
                  </a:lnTo>
                  <a:cubicBezTo>
                    <a:pt x="2663610" y="2053909"/>
                    <a:pt x="2659764" y="2063193"/>
                    <a:pt x="2652920" y="2070038"/>
                  </a:cubicBezTo>
                  <a:cubicBezTo>
                    <a:pt x="2646075" y="2076882"/>
                    <a:pt x="2636791" y="2080728"/>
                    <a:pt x="2627111" y="2080728"/>
                  </a:cubicBezTo>
                  <a:lnTo>
                    <a:pt x="36499" y="2080728"/>
                  </a:lnTo>
                  <a:cubicBezTo>
                    <a:pt x="26819" y="2080728"/>
                    <a:pt x="17535" y="2076882"/>
                    <a:pt x="10690" y="2070038"/>
                  </a:cubicBezTo>
                  <a:cubicBezTo>
                    <a:pt x="3845" y="2063193"/>
                    <a:pt x="0" y="2053909"/>
                    <a:pt x="0" y="2044229"/>
                  </a:cubicBezTo>
                  <a:lnTo>
                    <a:pt x="0" y="36499"/>
                  </a:lnTo>
                  <a:cubicBezTo>
                    <a:pt x="0" y="26819"/>
                    <a:pt x="3845" y="17535"/>
                    <a:pt x="10690" y="10690"/>
                  </a:cubicBezTo>
                  <a:cubicBezTo>
                    <a:pt x="17535" y="3845"/>
                    <a:pt x="26819" y="0"/>
                    <a:pt x="36499" y="0"/>
                  </a:cubicBezTo>
                  <a:close/>
                </a:path>
              </a:pathLst>
            </a:custGeom>
            <a:solidFill>
              <a:srgbClr val="E7E7E7"/>
            </a:solidFill>
          </p:spPr>
          <p:txBody>
            <a:bodyPr/>
            <a:lstStyle/>
            <a:p>
              <a:endParaRPr lang="tr-TR"/>
            </a:p>
          </p:txBody>
        </p:sp>
        <p:sp>
          <p:nvSpPr>
            <p:cNvPr id="6" name="TextBox 6"/>
            <p:cNvSpPr txBox="1"/>
            <p:nvPr/>
          </p:nvSpPr>
          <p:spPr>
            <a:xfrm>
              <a:off x="0" y="-47625"/>
              <a:ext cx="2663610" cy="2128353"/>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804873" y="1119478"/>
            <a:ext cx="7820219" cy="2480183"/>
          </a:xfrm>
          <a:prstGeom prst="rect">
            <a:avLst/>
          </a:prstGeom>
        </p:spPr>
        <p:txBody>
          <a:bodyPr lIns="0" tIns="0" rIns="0" bIns="0" rtlCol="0" anchor="t">
            <a:spAutoFit/>
          </a:bodyPr>
          <a:lstStyle/>
          <a:p>
            <a:pPr algn="ctr">
              <a:lnSpc>
                <a:spcPts val="6465"/>
              </a:lnSpc>
            </a:pPr>
            <a:r>
              <a:rPr lang="en-US" sz="6099" spc="-536">
                <a:solidFill>
                  <a:srgbClr val="0E0E0E"/>
                </a:solidFill>
                <a:latin typeface="Garet"/>
                <a:ea typeface="Garet"/>
                <a:cs typeface="Garet"/>
                <a:sym typeface="Garet"/>
              </a:rPr>
              <a:t>Çaprazlama (Crossover)</a:t>
            </a:r>
          </a:p>
          <a:p>
            <a:pPr algn="ctr">
              <a:lnSpc>
                <a:spcPts val="6465"/>
              </a:lnSpc>
            </a:pPr>
            <a:endParaRPr lang="en-US" sz="6099" spc="-536">
              <a:solidFill>
                <a:srgbClr val="0E0E0E"/>
              </a:solidFill>
              <a:latin typeface="Garet"/>
              <a:ea typeface="Garet"/>
              <a:cs typeface="Garet"/>
              <a:sym typeface="Garet"/>
            </a:endParaRPr>
          </a:p>
        </p:txBody>
      </p:sp>
      <p:sp>
        <p:nvSpPr>
          <p:cNvPr id="8" name="TextBox 8"/>
          <p:cNvSpPr txBox="1"/>
          <p:nvPr/>
        </p:nvSpPr>
        <p:spPr>
          <a:xfrm>
            <a:off x="437201" y="3129370"/>
            <a:ext cx="8091874" cy="34893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Öncelikli olarak path-aware crossover uygulanmıştır.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Ebeveynler arasındaki ortak düğüm, yapısal birleşim noktası olarak kullanılmıştır.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Ortak düğüm bulunamadığında one-point crossover fallback olarak devreye girmiştir.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Bu yaklaşım, kopuk yol üretme riskini azaltırken anlamlı gen aktarımı sağlamıştır.</a:t>
            </a:r>
          </a:p>
          <a:p>
            <a:pPr algn="just">
              <a:lnSpc>
                <a:spcPts val="3499"/>
              </a:lnSpc>
            </a:pPr>
            <a:endParaRPr lang="en-US" sz="2499">
              <a:solidFill>
                <a:srgbClr val="0E0E0E"/>
              </a:solidFill>
              <a:latin typeface="Aileron"/>
              <a:ea typeface="Aileron"/>
              <a:cs typeface="Aileron"/>
              <a:sym typeface="Aileron"/>
            </a:endParaRPr>
          </a:p>
        </p:txBody>
      </p:sp>
      <p:sp>
        <p:nvSpPr>
          <p:cNvPr id="9" name="TextBox 9"/>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grpSp>
        <p:nvGrpSpPr>
          <p:cNvPr id="12" name="Group 12"/>
          <p:cNvGrpSpPr/>
          <p:nvPr/>
        </p:nvGrpSpPr>
        <p:grpSpPr>
          <a:xfrm>
            <a:off x="9152573" y="2819564"/>
            <a:ext cx="8911698" cy="6627844"/>
            <a:chOff x="0" y="0"/>
            <a:chExt cx="2797715" cy="2080728"/>
          </a:xfrm>
        </p:grpSpPr>
        <p:sp>
          <p:nvSpPr>
            <p:cNvPr id="13" name="Freeform 13"/>
            <p:cNvSpPr/>
            <p:nvPr/>
          </p:nvSpPr>
          <p:spPr>
            <a:xfrm>
              <a:off x="0" y="0"/>
              <a:ext cx="2797715" cy="2080728"/>
            </a:xfrm>
            <a:custGeom>
              <a:avLst/>
              <a:gdLst/>
              <a:ahLst/>
              <a:cxnLst/>
              <a:rect l="l" t="t" r="r" b="b"/>
              <a:pathLst>
                <a:path w="2797715" h="2080728">
                  <a:moveTo>
                    <a:pt x="34749" y="0"/>
                  </a:moveTo>
                  <a:lnTo>
                    <a:pt x="2762966" y="0"/>
                  </a:lnTo>
                  <a:cubicBezTo>
                    <a:pt x="2772182" y="0"/>
                    <a:pt x="2781020" y="3661"/>
                    <a:pt x="2787537" y="10178"/>
                  </a:cubicBezTo>
                  <a:cubicBezTo>
                    <a:pt x="2794054" y="16695"/>
                    <a:pt x="2797715" y="25533"/>
                    <a:pt x="2797715" y="34749"/>
                  </a:cubicBezTo>
                  <a:lnTo>
                    <a:pt x="2797715" y="2045978"/>
                  </a:lnTo>
                  <a:cubicBezTo>
                    <a:pt x="2797715" y="2065170"/>
                    <a:pt x="2782157" y="2080728"/>
                    <a:pt x="2762966" y="2080728"/>
                  </a:cubicBezTo>
                  <a:lnTo>
                    <a:pt x="34749" y="2080728"/>
                  </a:lnTo>
                  <a:cubicBezTo>
                    <a:pt x="15558" y="2080728"/>
                    <a:pt x="0" y="2065170"/>
                    <a:pt x="0" y="2045978"/>
                  </a:cubicBezTo>
                  <a:lnTo>
                    <a:pt x="0" y="34749"/>
                  </a:lnTo>
                  <a:cubicBezTo>
                    <a:pt x="0" y="15558"/>
                    <a:pt x="15558" y="0"/>
                    <a:pt x="34749" y="0"/>
                  </a:cubicBezTo>
                  <a:close/>
                </a:path>
              </a:pathLst>
            </a:custGeom>
            <a:solidFill>
              <a:srgbClr val="E7E7E7"/>
            </a:solidFill>
          </p:spPr>
          <p:txBody>
            <a:bodyPr/>
            <a:lstStyle/>
            <a:p>
              <a:endParaRPr lang="tr-TR"/>
            </a:p>
          </p:txBody>
        </p:sp>
        <p:sp>
          <p:nvSpPr>
            <p:cNvPr id="14" name="TextBox 14"/>
            <p:cNvSpPr txBox="1"/>
            <p:nvPr/>
          </p:nvSpPr>
          <p:spPr>
            <a:xfrm>
              <a:off x="0" y="-47625"/>
              <a:ext cx="2797715" cy="2128353"/>
            </a:xfrm>
            <a:prstGeom prst="rect">
              <a:avLst/>
            </a:prstGeom>
          </p:spPr>
          <p:txBody>
            <a:bodyPr lIns="50800" tIns="50800" rIns="50800" bIns="50800" rtlCol="0" anchor="ctr"/>
            <a:lstStyle/>
            <a:p>
              <a:pPr algn="ctr">
                <a:lnSpc>
                  <a:spcPts val="2800"/>
                </a:lnSpc>
              </a:pPr>
              <a:endParaRPr/>
            </a:p>
          </p:txBody>
        </p:sp>
      </p:grpSp>
      <p:sp>
        <p:nvSpPr>
          <p:cNvPr id="15" name="TextBox 15"/>
          <p:cNvSpPr txBox="1"/>
          <p:nvPr/>
        </p:nvSpPr>
        <p:spPr>
          <a:xfrm>
            <a:off x="9351207" y="1272249"/>
            <a:ext cx="7820219" cy="1904746"/>
          </a:xfrm>
          <a:prstGeom prst="rect">
            <a:avLst/>
          </a:prstGeom>
        </p:spPr>
        <p:txBody>
          <a:bodyPr lIns="0" tIns="0" rIns="0" bIns="0" rtlCol="0" anchor="t">
            <a:spAutoFit/>
          </a:bodyPr>
          <a:lstStyle/>
          <a:p>
            <a:pPr algn="just">
              <a:lnSpc>
                <a:spcPts val="6465"/>
              </a:lnSpc>
            </a:pPr>
            <a:r>
              <a:rPr lang="en-US" sz="6099" spc="-536">
                <a:solidFill>
                  <a:srgbClr val="0E0E0E"/>
                </a:solidFill>
                <a:latin typeface="Garet"/>
                <a:ea typeface="Garet"/>
                <a:cs typeface="Garet"/>
                <a:sym typeface="Garet"/>
              </a:rPr>
              <a:t>Mutasyon (Mutation)</a:t>
            </a:r>
          </a:p>
          <a:p>
            <a:pPr algn="just">
              <a:lnSpc>
                <a:spcPts val="8268"/>
              </a:lnSpc>
            </a:pPr>
            <a:endParaRPr lang="en-US" sz="6099" spc="-536">
              <a:solidFill>
                <a:srgbClr val="0E0E0E"/>
              </a:solidFill>
              <a:latin typeface="Garet"/>
              <a:ea typeface="Garet"/>
              <a:cs typeface="Garet"/>
              <a:sym typeface="Garet"/>
            </a:endParaRPr>
          </a:p>
        </p:txBody>
      </p:sp>
      <p:sp>
        <p:nvSpPr>
          <p:cNvPr id="16" name="TextBox 16"/>
          <p:cNvSpPr txBox="1"/>
          <p:nvPr/>
        </p:nvSpPr>
        <p:spPr>
          <a:xfrm>
            <a:off x="9310794" y="3287194"/>
            <a:ext cx="8499277" cy="43656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Mutasyon oranı %30 olarak belirlenmiştir.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Random gene mutation, tek düğüm üzerinde küçük ölçekli değişiklikler yapar.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Segment reset mutation, path’in bir bölümünü tamamen yeniden üretir.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Bu iki yaklaşım birlikte exploration–exploitation dengesini sağlar.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Mutasyon mekanizması, algoritmanın yerel minimumlardan kaçmasını mümkün kılar.</a:t>
            </a:r>
          </a:p>
          <a:p>
            <a:pPr algn="just">
              <a:lnSpc>
                <a:spcPts val="3499"/>
              </a:lnSpc>
            </a:pPr>
            <a:endParaRPr lang="en-US" sz="2499">
              <a:solidFill>
                <a:srgbClr val="0E0E0E"/>
              </a:solidFill>
              <a:latin typeface="Aileron"/>
              <a:ea typeface="Aileron"/>
              <a:cs typeface="Aileron"/>
              <a:sym typeface="Ailero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240875" y="2819564"/>
            <a:ext cx="8484526" cy="6627844"/>
            <a:chOff x="0" y="0"/>
            <a:chExt cx="2663610" cy="2080728"/>
          </a:xfrm>
        </p:grpSpPr>
        <p:sp>
          <p:nvSpPr>
            <p:cNvPr id="5" name="Freeform 5"/>
            <p:cNvSpPr/>
            <p:nvPr/>
          </p:nvSpPr>
          <p:spPr>
            <a:xfrm>
              <a:off x="0" y="0"/>
              <a:ext cx="2663610" cy="2080728"/>
            </a:xfrm>
            <a:custGeom>
              <a:avLst/>
              <a:gdLst/>
              <a:ahLst/>
              <a:cxnLst/>
              <a:rect l="l" t="t" r="r" b="b"/>
              <a:pathLst>
                <a:path w="2663610" h="2080728">
                  <a:moveTo>
                    <a:pt x="36499" y="0"/>
                  </a:moveTo>
                  <a:lnTo>
                    <a:pt x="2627111" y="0"/>
                  </a:lnTo>
                  <a:cubicBezTo>
                    <a:pt x="2647269" y="0"/>
                    <a:pt x="2663610" y="16341"/>
                    <a:pt x="2663610" y="36499"/>
                  </a:cubicBezTo>
                  <a:lnTo>
                    <a:pt x="2663610" y="2044229"/>
                  </a:lnTo>
                  <a:cubicBezTo>
                    <a:pt x="2663610" y="2053909"/>
                    <a:pt x="2659764" y="2063193"/>
                    <a:pt x="2652920" y="2070038"/>
                  </a:cubicBezTo>
                  <a:cubicBezTo>
                    <a:pt x="2646075" y="2076882"/>
                    <a:pt x="2636791" y="2080728"/>
                    <a:pt x="2627111" y="2080728"/>
                  </a:cubicBezTo>
                  <a:lnTo>
                    <a:pt x="36499" y="2080728"/>
                  </a:lnTo>
                  <a:cubicBezTo>
                    <a:pt x="26819" y="2080728"/>
                    <a:pt x="17535" y="2076882"/>
                    <a:pt x="10690" y="2070038"/>
                  </a:cubicBezTo>
                  <a:cubicBezTo>
                    <a:pt x="3845" y="2063193"/>
                    <a:pt x="0" y="2053909"/>
                    <a:pt x="0" y="2044229"/>
                  </a:cubicBezTo>
                  <a:lnTo>
                    <a:pt x="0" y="36499"/>
                  </a:lnTo>
                  <a:cubicBezTo>
                    <a:pt x="0" y="26819"/>
                    <a:pt x="3845" y="17535"/>
                    <a:pt x="10690" y="10690"/>
                  </a:cubicBezTo>
                  <a:cubicBezTo>
                    <a:pt x="17535" y="3845"/>
                    <a:pt x="26819" y="0"/>
                    <a:pt x="36499" y="0"/>
                  </a:cubicBezTo>
                  <a:close/>
                </a:path>
              </a:pathLst>
            </a:custGeom>
            <a:solidFill>
              <a:srgbClr val="E7E7E7"/>
            </a:solidFill>
          </p:spPr>
          <p:txBody>
            <a:bodyPr/>
            <a:lstStyle/>
            <a:p>
              <a:endParaRPr lang="tr-TR"/>
            </a:p>
          </p:txBody>
        </p:sp>
        <p:sp>
          <p:nvSpPr>
            <p:cNvPr id="6" name="TextBox 6"/>
            <p:cNvSpPr txBox="1"/>
            <p:nvPr/>
          </p:nvSpPr>
          <p:spPr>
            <a:xfrm>
              <a:off x="0" y="-47625"/>
              <a:ext cx="2663610" cy="2128353"/>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804873" y="1119478"/>
            <a:ext cx="7820219" cy="841883"/>
          </a:xfrm>
          <a:prstGeom prst="rect">
            <a:avLst/>
          </a:prstGeom>
        </p:spPr>
        <p:txBody>
          <a:bodyPr lIns="0" tIns="0" rIns="0" bIns="0" rtlCol="0" anchor="t">
            <a:spAutoFit/>
          </a:bodyPr>
          <a:lstStyle/>
          <a:p>
            <a:pPr algn="ctr">
              <a:lnSpc>
                <a:spcPts val="6465"/>
              </a:lnSpc>
            </a:pPr>
            <a:r>
              <a:rPr lang="en-US" sz="6099" spc="-536">
                <a:solidFill>
                  <a:srgbClr val="0E0E0E"/>
                </a:solidFill>
                <a:latin typeface="Garet"/>
                <a:ea typeface="Garet"/>
                <a:cs typeface="Garet"/>
                <a:sym typeface="Garet"/>
              </a:rPr>
              <a:t>Repair Mekanizması</a:t>
            </a:r>
          </a:p>
        </p:txBody>
      </p:sp>
      <p:sp>
        <p:nvSpPr>
          <p:cNvPr id="8" name="TextBox 8"/>
          <p:cNvSpPr txBox="1"/>
          <p:nvPr/>
        </p:nvSpPr>
        <p:spPr>
          <a:xfrm>
            <a:off x="437201" y="3287194"/>
            <a:ext cx="8091874" cy="39274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Crossover veya mutasyon sonrası bozulmuş path’ler tamamen atılmamış, onarılmıştır.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Geçerli prefix korunmuş, kalan kısım random walk ile hedefe bağlanmıştır.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Deterministik shortest-path tabanlı repair yöntemleri bilinçli olarak kullanılmamıştır.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Repair mekanizması, GA’nın sürekliliğini ve verimliliğini artırmıştır.</a:t>
            </a:r>
          </a:p>
          <a:p>
            <a:pPr algn="just">
              <a:lnSpc>
                <a:spcPts val="3499"/>
              </a:lnSpc>
            </a:pPr>
            <a:endParaRPr lang="en-US" sz="2499">
              <a:solidFill>
                <a:srgbClr val="0E0E0E"/>
              </a:solidFill>
              <a:latin typeface="Aileron"/>
              <a:ea typeface="Aileron"/>
              <a:cs typeface="Aileron"/>
              <a:sym typeface="Aileron"/>
            </a:endParaRPr>
          </a:p>
        </p:txBody>
      </p:sp>
      <p:sp>
        <p:nvSpPr>
          <p:cNvPr id="9" name="TextBox 9"/>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grpSp>
        <p:nvGrpSpPr>
          <p:cNvPr id="12" name="Group 12"/>
          <p:cNvGrpSpPr/>
          <p:nvPr/>
        </p:nvGrpSpPr>
        <p:grpSpPr>
          <a:xfrm>
            <a:off x="9152573" y="2819564"/>
            <a:ext cx="8911698" cy="6627844"/>
            <a:chOff x="0" y="0"/>
            <a:chExt cx="2797715" cy="2080728"/>
          </a:xfrm>
        </p:grpSpPr>
        <p:sp>
          <p:nvSpPr>
            <p:cNvPr id="13" name="Freeform 13"/>
            <p:cNvSpPr/>
            <p:nvPr/>
          </p:nvSpPr>
          <p:spPr>
            <a:xfrm>
              <a:off x="0" y="0"/>
              <a:ext cx="2797715" cy="2080728"/>
            </a:xfrm>
            <a:custGeom>
              <a:avLst/>
              <a:gdLst/>
              <a:ahLst/>
              <a:cxnLst/>
              <a:rect l="l" t="t" r="r" b="b"/>
              <a:pathLst>
                <a:path w="2797715" h="2080728">
                  <a:moveTo>
                    <a:pt x="34749" y="0"/>
                  </a:moveTo>
                  <a:lnTo>
                    <a:pt x="2762966" y="0"/>
                  </a:lnTo>
                  <a:cubicBezTo>
                    <a:pt x="2772182" y="0"/>
                    <a:pt x="2781020" y="3661"/>
                    <a:pt x="2787537" y="10178"/>
                  </a:cubicBezTo>
                  <a:cubicBezTo>
                    <a:pt x="2794054" y="16695"/>
                    <a:pt x="2797715" y="25533"/>
                    <a:pt x="2797715" y="34749"/>
                  </a:cubicBezTo>
                  <a:lnTo>
                    <a:pt x="2797715" y="2045978"/>
                  </a:lnTo>
                  <a:cubicBezTo>
                    <a:pt x="2797715" y="2065170"/>
                    <a:pt x="2782157" y="2080728"/>
                    <a:pt x="2762966" y="2080728"/>
                  </a:cubicBezTo>
                  <a:lnTo>
                    <a:pt x="34749" y="2080728"/>
                  </a:lnTo>
                  <a:cubicBezTo>
                    <a:pt x="15558" y="2080728"/>
                    <a:pt x="0" y="2065170"/>
                    <a:pt x="0" y="2045978"/>
                  </a:cubicBezTo>
                  <a:lnTo>
                    <a:pt x="0" y="34749"/>
                  </a:lnTo>
                  <a:cubicBezTo>
                    <a:pt x="0" y="15558"/>
                    <a:pt x="15558" y="0"/>
                    <a:pt x="34749" y="0"/>
                  </a:cubicBezTo>
                  <a:close/>
                </a:path>
              </a:pathLst>
            </a:custGeom>
            <a:solidFill>
              <a:srgbClr val="E7E7E7"/>
            </a:solidFill>
          </p:spPr>
          <p:txBody>
            <a:bodyPr/>
            <a:lstStyle/>
            <a:p>
              <a:endParaRPr lang="tr-TR"/>
            </a:p>
          </p:txBody>
        </p:sp>
        <p:sp>
          <p:nvSpPr>
            <p:cNvPr id="14" name="TextBox 14"/>
            <p:cNvSpPr txBox="1"/>
            <p:nvPr/>
          </p:nvSpPr>
          <p:spPr>
            <a:xfrm>
              <a:off x="0" y="-47625"/>
              <a:ext cx="2797715" cy="2128353"/>
            </a:xfrm>
            <a:prstGeom prst="rect">
              <a:avLst/>
            </a:prstGeom>
          </p:spPr>
          <p:txBody>
            <a:bodyPr lIns="50800" tIns="50800" rIns="50800" bIns="50800" rtlCol="0" anchor="ctr"/>
            <a:lstStyle/>
            <a:p>
              <a:pPr algn="ctr">
                <a:lnSpc>
                  <a:spcPts val="2800"/>
                </a:lnSpc>
              </a:pPr>
              <a:endParaRPr/>
            </a:p>
          </p:txBody>
        </p:sp>
      </p:grpSp>
      <p:sp>
        <p:nvSpPr>
          <p:cNvPr id="15" name="TextBox 15"/>
          <p:cNvSpPr txBox="1"/>
          <p:nvPr/>
        </p:nvSpPr>
        <p:spPr>
          <a:xfrm>
            <a:off x="9351207" y="1272249"/>
            <a:ext cx="7820219" cy="2723896"/>
          </a:xfrm>
          <a:prstGeom prst="rect">
            <a:avLst/>
          </a:prstGeom>
        </p:spPr>
        <p:txBody>
          <a:bodyPr lIns="0" tIns="0" rIns="0" bIns="0" rtlCol="0" anchor="t">
            <a:spAutoFit/>
          </a:bodyPr>
          <a:lstStyle/>
          <a:p>
            <a:pPr algn="ctr">
              <a:lnSpc>
                <a:spcPts val="6465"/>
              </a:lnSpc>
            </a:pPr>
            <a:r>
              <a:rPr lang="en-US" sz="6099" spc="-536">
                <a:solidFill>
                  <a:srgbClr val="0E0E0E"/>
                </a:solidFill>
                <a:latin typeface="Garet"/>
                <a:ea typeface="Garet"/>
                <a:cs typeface="Garet"/>
                <a:sym typeface="Garet"/>
              </a:rPr>
              <a:t>Evrim Döngüsü ve Sonuç</a:t>
            </a:r>
          </a:p>
          <a:p>
            <a:pPr algn="just">
              <a:lnSpc>
                <a:spcPts val="8268"/>
              </a:lnSpc>
            </a:pPr>
            <a:endParaRPr lang="en-US" sz="6099" spc="-536">
              <a:solidFill>
                <a:srgbClr val="0E0E0E"/>
              </a:solidFill>
              <a:latin typeface="Garet"/>
              <a:ea typeface="Garet"/>
              <a:cs typeface="Garet"/>
              <a:sym typeface="Garet"/>
            </a:endParaRPr>
          </a:p>
        </p:txBody>
      </p:sp>
      <p:sp>
        <p:nvSpPr>
          <p:cNvPr id="16" name="TextBox 16"/>
          <p:cNvSpPr txBox="1"/>
          <p:nvPr/>
        </p:nvSpPr>
        <p:spPr>
          <a:xfrm>
            <a:off x="9358784" y="3287194"/>
            <a:ext cx="8499277" cy="48037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Her nesilde elitizm (elite_size) ile en iyi çözümler korunmuştur.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Popülasyonun %10’u random immigrants ile yenilenmiştir.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Klon bireyler düşük olasılıkla kabul edilerek kontrollü çeşitlilik sağlanmıştır.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Popülasyon boyutu her durumda güvenli şekilde doldurulmuştur.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Son nesilde minimum fitness değerine sahip birey, nihai çözüm olarak seçilmiştir.</a:t>
            </a:r>
          </a:p>
          <a:p>
            <a:pPr algn="just">
              <a:lnSpc>
                <a:spcPts val="3499"/>
              </a:lnSpc>
            </a:pPr>
            <a:endParaRPr lang="en-US" sz="2499">
              <a:solidFill>
                <a:srgbClr val="0E0E0E"/>
              </a:solidFill>
              <a:latin typeface="Aileron"/>
              <a:ea typeface="Aileron"/>
              <a:cs typeface="Aileron"/>
              <a:sym typeface="Ailero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422202" y="3179724"/>
            <a:ext cx="8484526" cy="6627844"/>
            <a:chOff x="0" y="0"/>
            <a:chExt cx="2663610" cy="2080728"/>
          </a:xfrm>
        </p:grpSpPr>
        <p:sp>
          <p:nvSpPr>
            <p:cNvPr id="5" name="Freeform 5"/>
            <p:cNvSpPr/>
            <p:nvPr/>
          </p:nvSpPr>
          <p:spPr>
            <a:xfrm>
              <a:off x="0" y="0"/>
              <a:ext cx="2663610" cy="2080728"/>
            </a:xfrm>
            <a:custGeom>
              <a:avLst/>
              <a:gdLst/>
              <a:ahLst/>
              <a:cxnLst/>
              <a:rect l="l" t="t" r="r" b="b"/>
              <a:pathLst>
                <a:path w="2663610" h="2080728">
                  <a:moveTo>
                    <a:pt x="36499" y="0"/>
                  </a:moveTo>
                  <a:lnTo>
                    <a:pt x="2627111" y="0"/>
                  </a:lnTo>
                  <a:cubicBezTo>
                    <a:pt x="2647269" y="0"/>
                    <a:pt x="2663610" y="16341"/>
                    <a:pt x="2663610" y="36499"/>
                  </a:cubicBezTo>
                  <a:lnTo>
                    <a:pt x="2663610" y="2044229"/>
                  </a:lnTo>
                  <a:cubicBezTo>
                    <a:pt x="2663610" y="2053909"/>
                    <a:pt x="2659764" y="2063193"/>
                    <a:pt x="2652920" y="2070038"/>
                  </a:cubicBezTo>
                  <a:cubicBezTo>
                    <a:pt x="2646075" y="2076882"/>
                    <a:pt x="2636791" y="2080728"/>
                    <a:pt x="2627111" y="2080728"/>
                  </a:cubicBezTo>
                  <a:lnTo>
                    <a:pt x="36499" y="2080728"/>
                  </a:lnTo>
                  <a:cubicBezTo>
                    <a:pt x="26819" y="2080728"/>
                    <a:pt x="17535" y="2076882"/>
                    <a:pt x="10690" y="2070038"/>
                  </a:cubicBezTo>
                  <a:cubicBezTo>
                    <a:pt x="3845" y="2063193"/>
                    <a:pt x="0" y="2053909"/>
                    <a:pt x="0" y="2044229"/>
                  </a:cubicBezTo>
                  <a:lnTo>
                    <a:pt x="0" y="36499"/>
                  </a:lnTo>
                  <a:cubicBezTo>
                    <a:pt x="0" y="26819"/>
                    <a:pt x="3845" y="17535"/>
                    <a:pt x="10690" y="10690"/>
                  </a:cubicBezTo>
                  <a:cubicBezTo>
                    <a:pt x="17535" y="3845"/>
                    <a:pt x="26819" y="0"/>
                    <a:pt x="36499" y="0"/>
                  </a:cubicBezTo>
                  <a:close/>
                </a:path>
              </a:pathLst>
            </a:custGeom>
            <a:solidFill>
              <a:srgbClr val="E7E7E7"/>
            </a:solidFill>
          </p:spPr>
          <p:txBody>
            <a:bodyPr/>
            <a:lstStyle/>
            <a:p>
              <a:endParaRPr lang="tr-TR"/>
            </a:p>
          </p:txBody>
        </p:sp>
        <p:sp>
          <p:nvSpPr>
            <p:cNvPr id="6" name="TextBox 6"/>
            <p:cNvSpPr txBox="1"/>
            <p:nvPr/>
          </p:nvSpPr>
          <p:spPr>
            <a:xfrm>
              <a:off x="0" y="-47625"/>
              <a:ext cx="2663610" cy="2128353"/>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10076029" y="3326524"/>
            <a:ext cx="7414719" cy="5931776"/>
          </a:xfrm>
          <a:custGeom>
            <a:avLst/>
            <a:gdLst/>
            <a:ahLst/>
            <a:cxnLst/>
            <a:rect l="l" t="t" r="r" b="b"/>
            <a:pathLst>
              <a:path w="7414719" h="5931776">
                <a:moveTo>
                  <a:pt x="0" y="0"/>
                </a:moveTo>
                <a:lnTo>
                  <a:pt x="7414719" y="0"/>
                </a:lnTo>
                <a:lnTo>
                  <a:pt x="7414719" y="5931776"/>
                </a:lnTo>
                <a:lnTo>
                  <a:pt x="0" y="5931776"/>
                </a:lnTo>
                <a:lnTo>
                  <a:pt x="0" y="0"/>
                </a:lnTo>
                <a:close/>
              </a:path>
            </a:pathLst>
          </a:custGeom>
          <a:blipFill>
            <a:blip r:embed="rId4"/>
            <a:stretch>
              <a:fillRect/>
            </a:stretch>
          </a:blipFill>
        </p:spPr>
        <p:txBody>
          <a:bodyPr/>
          <a:lstStyle/>
          <a:p>
            <a:endParaRPr lang="tr-TR"/>
          </a:p>
        </p:txBody>
      </p:sp>
      <p:sp>
        <p:nvSpPr>
          <p:cNvPr id="8" name="TextBox 8"/>
          <p:cNvSpPr txBox="1"/>
          <p:nvPr/>
        </p:nvSpPr>
        <p:spPr>
          <a:xfrm>
            <a:off x="804873" y="1119478"/>
            <a:ext cx="16685876" cy="2480183"/>
          </a:xfrm>
          <a:prstGeom prst="rect">
            <a:avLst/>
          </a:prstGeom>
        </p:spPr>
        <p:txBody>
          <a:bodyPr lIns="0" tIns="0" rIns="0" bIns="0" rtlCol="0" anchor="t">
            <a:spAutoFit/>
          </a:bodyPr>
          <a:lstStyle/>
          <a:p>
            <a:pPr algn="ctr">
              <a:lnSpc>
                <a:spcPts val="6465"/>
              </a:lnSpc>
            </a:pPr>
            <a:r>
              <a:rPr lang="en-US" sz="6099" spc="-536">
                <a:solidFill>
                  <a:srgbClr val="0E0E0E"/>
                </a:solidFill>
                <a:latin typeface="Garet"/>
                <a:ea typeface="Garet"/>
                <a:cs typeface="Garet"/>
                <a:sym typeface="Garet"/>
              </a:rPr>
              <a:t>Neden ACO ve Q-Learning Yerine Genetik Algoritma (GA)?</a:t>
            </a:r>
          </a:p>
          <a:p>
            <a:pPr algn="ctr">
              <a:lnSpc>
                <a:spcPts val="6465"/>
              </a:lnSpc>
            </a:pPr>
            <a:endParaRPr lang="en-US" sz="6099" spc="-536">
              <a:solidFill>
                <a:srgbClr val="0E0E0E"/>
              </a:solidFill>
              <a:latin typeface="Garet"/>
              <a:ea typeface="Garet"/>
              <a:cs typeface="Garet"/>
              <a:sym typeface="Garet"/>
            </a:endParaRPr>
          </a:p>
        </p:txBody>
      </p:sp>
      <p:sp>
        <p:nvSpPr>
          <p:cNvPr id="9" name="TextBox 9"/>
          <p:cNvSpPr txBox="1"/>
          <p:nvPr/>
        </p:nvSpPr>
        <p:spPr>
          <a:xfrm>
            <a:off x="618528" y="4780761"/>
            <a:ext cx="8091874" cy="43656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QoS rotalama problemi, gecikme, güvenilirlik ve bant genişliği gibi birbiriyle çelişen metriklerin eş zamanlı optimizasyonunu gerektirir.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Problem NP-Hard olduğu için deterministik yöntemler pratik değildir.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GA, popülasyon tabanlı yapısı sayesinde çözüm uzayının geniş bölgelerini aynı anda keşfedebilir.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Bu özellikleriyle GA, çok amaçlı optimizasyon için doğal ve uygun bir yöntemdir.</a:t>
            </a:r>
          </a:p>
          <a:p>
            <a:pPr algn="just">
              <a:lnSpc>
                <a:spcPts val="3499"/>
              </a:lnSpc>
            </a:pPr>
            <a:endParaRPr lang="en-US" sz="2499">
              <a:solidFill>
                <a:srgbClr val="0E0E0E"/>
              </a:solidFill>
              <a:latin typeface="Aileron"/>
              <a:ea typeface="Aileron"/>
              <a:cs typeface="Aileron"/>
              <a:sym typeface="Aileron"/>
            </a:endParaRPr>
          </a:p>
        </p:txBody>
      </p:sp>
      <p:sp>
        <p:nvSpPr>
          <p:cNvPr id="10" name="TextBox 10"/>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1" name="TextBox 11"/>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2" name="TextBox 12"/>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3" name="TextBox 13"/>
          <p:cNvSpPr txBox="1"/>
          <p:nvPr/>
        </p:nvSpPr>
        <p:spPr>
          <a:xfrm>
            <a:off x="618528" y="3542511"/>
            <a:ext cx="8091874" cy="523875"/>
          </a:xfrm>
          <a:prstGeom prst="rect">
            <a:avLst/>
          </a:prstGeom>
        </p:spPr>
        <p:txBody>
          <a:bodyPr lIns="0" tIns="0" rIns="0" bIns="0" rtlCol="0" anchor="t">
            <a:spAutoFit/>
          </a:bodyPr>
          <a:lstStyle/>
          <a:p>
            <a:pPr algn="ctr">
              <a:lnSpc>
                <a:spcPts val="4200"/>
              </a:lnSpc>
              <a:spcBef>
                <a:spcPct val="0"/>
              </a:spcBef>
            </a:pPr>
            <a:r>
              <a:rPr lang="en-US" sz="3000" b="1">
                <a:solidFill>
                  <a:srgbClr val="0E0E0E"/>
                </a:solidFill>
                <a:latin typeface="Aileron Bold"/>
                <a:ea typeface="Aileron Bold"/>
                <a:cs typeface="Aileron Bold"/>
                <a:sym typeface="Aileron Bold"/>
              </a:rPr>
              <a:t>PROBLEM DOĞASI VE GA UYGUNLUĞU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422202" y="1023938"/>
            <a:ext cx="8484526" cy="8783631"/>
            <a:chOff x="0" y="0"/>
            <a:chExt cx="2663610" cy="2757510"/>
          </a:xfrm>
        </p:grpSpPr>
        <p:sp>
          <p:nvSpPr>
            <p:cNvPr id="5" name="Freeform 5"/>
            <p:cNvSpPr/>
            <p:nvPr/>
          </p:nvSpPr>
          <p:spPr>
            <a:xfrm>
              <a:off x="0" y="0"/>
              <a:ext cx="2663610" cy="2757510"/>
            </a:xfrm>
            <a:custGeom>
              <a:avLst/>
              <a:gdLst/>
              <a:ahLst/>
              <a:cxnLst/>
              <a:rect l="l" t="t" r="r" b="b"/>
              <a:pathLst>
                <a:path w="2663610" h="2757510">
                  <a:moveTo>
                    <a:pt x="36499" y="0"/>
                  </a:moveTo>
                  <a:lnTo>
                    <a:pt x="2627111" y="0"/>
                  </a:lnTo>
                  <a:cubicBezTo>
                    <a:pt x="2647269" y="0"/>
                    <a:pt x="2663610" y="16341"/>
                    <a:pt x="2663610" y="36499"/>
                  </a:cubicBezTo>
                  <a:lnTo>
                    <a:pt x="2663610" y="2721011"/>
                  </a:lnTo>
                  <a:cubicBezTo>
                    <a:pt x="2663610" y="2730691"/>
                    <a:pt x="2659764" y="2739975"/>
                    <a:pt x="2652920" y="2746820"/>
                  </a:cubicBezTo>
                  <a:cubicBezTo>
                    <a:pt x="2646075" y="2753664"/>
                    <a:pt x="2636791" y="2757510"/>
                    <a:pt x="2627111" y="2757510"/>
                  </a:cubicBezTo>
                  <a:lnTo>
                    <a:pt x="36499" y="2757510"/>
                  </a:lnTo>
                  <a:cubicBezTo>
                    <a:pt x="26819" y="2757510"/>
                    <a:pt x="17535" y="2753664"/>
                    <a:pt x="10690" y="2746820"/>
                  </a:cubicBezTo>
                  <a:cubicBezTo>
                    <a:pt x="3845" y="2739975"/>
                    <a:pt x="0" y="2730691"/>
                    <a:pt x="0" y="2721011"/>
                  </a:cubicBezTo>
                  <a:lnTo>
                    <a:pt x="0" y="36499"/>
                  </a:lnTo>
                  <a:cubicBezTo>
                    <a:pt x="0" y="26819"/>
                    <a:pt x="3845" y="17535"/>
                    <a:pt x="10690" y="10690"/>
                  </a:cubicBezTo>
                  <a:cubicBezTo>
                    <a:pt x="17535" y="3845"/>
                    <a:pt x="26819" y="0"/>
                    <a:pt x="36499" y="0"/>
                  </a:cubicBezTo>
                  <a:close/>
                </a:path>
              </a:pathLst>
            </a:custGeom>
            <a:solidFill>
              <a:srgbClr val="E7E7E7"/>
            </a:solidFill>
          </p:spPr>
          <p:txBody>
            <a:bodyPr/>
            <a:lstStyle/>
            <a:p>
              <a:endParaRPr lang="tr-TR"/>
            </a:p>
          </p:txBody>
        </p:sp>
        <p:sp>
          <p:nvSpPr>
            <p:cNvPr id="6" name="TextBox 6"/>
            <p:cNvSpPr txBox="1"/>
            <p:nvPr/>
          </p:nvSpPr>
          <p:spPr>
            <a:xfrm>
              <a:off x="0" y="-47625"/>
              <a:ext cx="2663610" cy="2805135"/>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814854" y="1825625"/>
            <a:ext cx="8091874" cy="74326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ACO algoritması, feromon mekanizması sayesinde güvenilirlik odaklı senaryolarda başarılı sonuçlar üretmiştir.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Ancak rapor sonuçları göstermiştir ki:</a:t>
            </a:r>
          </a:p>
          <a:p>
            <a:pPr marL="1079499" lvl="2" indent="-359833" algn="just">
              <a:lnSpc>
                <a:spcPts val="3499"/>
              </a:lnSpc>
              <a:buFont typeface="Arial"/>
              <a:buChar char="⚬"/>
            </a:pPr>
            <a:r>
              <a:rPr lang="en-US" sz="2499">
                <a:solidFill>
                  <a:srgbClr val="0E0E0E"/>
                </a:solidFill>
                <a:latin typeface="Aileron"/>
                <a:ea typeface="Aileron"/>
                <a:cs typeface="Aileron"/>
                <a:sym typeface="Aileron"/>
              </a:rPr>
              <a:t>Feromon yoğunlaşması yerel optimuma erken yakınsamaya yol açmıştır,</a:t>
            </a:r>
          </a:p>
          <a:p>
            <a:pPr marL="1079499" lvl="2" indent="-359833" algn="just">
              <a:lnSpc>
                <a:spcPts val="3499"/>
              </a:lnSpc>
              <a:buFont typeface="Arial"/>
              <a:buChar char="⚬"/>
            </a:pPr>
            <a:r>
              <a:rPr lang="en-US" sz="2499">
                <a:solidFill>
                  <a:srgbClr val="0E0E0E"/>
                </a:solidFill>
                <a:latin typeface="Aileron"/>
                <a:ea typeface="Aileron"/>
                <a:cs typeface="Aileron"/>
                <a:sym typeface="Aileron"/>
              </a:rPr>
              <a:t>Bazı senaryolarda gecikme 90+ ms seviyelerine çıkmıştır.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GA ise:</a:t>
            </a:r>
          </a:p>
          <a:p>
            <a:pPr marL="1079499" lvl="2" indent="-359833" algn="just">
              <a:lnSpc>
                <a:spcPts val="3499"/>
              </a:lnSpc>
              <a:buFont typeface="Arial"/>
              <a:buChar char="⚬"/>
            </a:pPr>
            <a:r>
              <a:rPr lang="en-US" sz="2499">
                <a:solidFill>
                  <a:srgbClr val="0E0E0E"/>
                </a:solidFill>
                <a:latin typeface="Aileron"/>
                <a:ea typeface="Aileron"/>
                <a:cs typeface="Aileron"/>
                <a:sym typeface="Aileron"/>
              </a:rPr>
              <a:t>Fitness sharing,</a:t>
            </a:r>
          </a:p>
          <a:p>
            <a:pPr marL="1079499" lvl="2" indent="-359833" algn="just">
              <a:lnSpc>
                <a:spcPts val="3499"/>
              </a:lnSpc>
              <a:buFont typeface="Arial"/>
              <a:buChar char="⚬"/>
            </a:pPr>
            <a:r>
              <a:rPr lang="en-US" sz="2499">
                <a:solidFill>
                  <a:srgbClr val="0E0E0E"/>
                </a:solidFill>
                <a:latin typeface="Aileron"/>
                <a:ea typeface="Aileron"/>
                <a:cs typeface="Aileron"/>
                <a:sym typeface="Aileron"/>
              </a:rPr>
              <a:t>Random immigrants,</a:t>
            </a:r>
          </a:p>
          <a:p>
            <a:pPr marL="1079499" lvl="2" indent="-359833" algn="just">
              <a:lnSpc>
                <a:spcPts val="3499"/>
              </a:lnSpc>
              <a:buFont typeface="Arial"/>
              <a:buChar char="⚬"/>
            </a:pPr>
            <a:r>
              <a:rPr lang="en-US" sz="2499">
                <a:solidFill>
                  <a:srgbClr val="0E0E0E"/>
                </a:solidFill>
                <a:latin typeface="Aileron"/>
                <a:ea typeface="Aileron"/>
                <a:cs typeface="Aileron"/>
                <a:sym typeface="Aileron"/>
              </a:rPr>
              <a:t>Segment reset mutasyonu</a:t>
            </a:r>
          </a:p>
          <a:p>
            <a:pPr marL="1079499" lvl="2" indent="-359833" algn="just">
              <a:lnSpc>
                <a:spcPts val="3499"/>
              </a:lnSpc>
              <a:buFont typeface="Arial"/>
              <a:buChar char="⚬"/>
            </a:pPr>
            <a:r>
              <a:rPr lang="en-US" sz="2499">
                <a:solidFill>
                  <a:srgbClr val="0E0E0E"/>
                </a:solidFill>
                <a:latin typeface="Aileron"/>
                <a:ea typeface="Aileron"/>
                <a:cs typeface="Aileron"/>
                <a:sym typeface="Aileron"/>
              </a:rPr>
              <a:t> mekanizmaları sayesinde erken yakınsamayı bilinçli olarak engellemiştir.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Bu sayede GA, daha kararlı ve dengeli çözümler üretmiştir.</a:t>
            </a:r>
          </a:p>
          <a:p>
            <a:pPr algn="just">
              <a:lnSpc>
                <a:spcPts val="3499"/>
              </a:lnSpc>
            </a:pPr>
            <a:endParaRPr lang="en-US" sz="2499">
              <a:solidFill>
                <a:srgbClr val="0E0E0E"/>
              </a:solidFill>
              <a:latin typeface="Aileron"/>
              <a:ea typeface="Aileron"/>
              <a:cs typeface="Aileron"/>
              <a:sym typeface="Aileron"/>
            </a:endParaRPr>
          </a:p>
        </p:txBody>
      </p:sp>
      <p:sp>
        <p:nvSpPr>
          <p:cNvPr id="8" name="TextBox 8"/>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9" name="TextBox 9"/>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0" name="TextBox 10"/>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grpSp>
        <p:nvGrpSpPr>
          <p:cNvPr id="11" name="Group 11"/>
          <p:cNvGrpSpPr/>
          <p:nvPr/>
        </p:nvGrpSpPr>
        <p:grpSpPr>
          <a:xfrm>
            <a:off x="9325545" y="1028700"/>
            <a:ext cx="8484526" cy="8778868"/>
            <a:chOff x="0" y="0"/>
            <a:chExt cx="2663610" cy="2756015"/>
          </a:xfrm>
        </p:grpSpPr>
        <p:sp>
          <p:nvSpPr>
            <p:cNvPr id="12" name="Freeform 12"/>
            <p:cNvSpPr/>
            <p:nvPr/>
          </p:nvSpPr>
          <p:spPr>
            <a:xfrm>
              <a:off x="0" y="0"/>
              <a:ext cx="2663610" cy="2756015"/>
            </a:xfrm>
            <a:custGeom>
              <a:avLst/>
              <a:gdLst/>
              <a:ahLst/>
              <a:cxnLst/>
              <a:rect l="l" t="t" r="r" b="b"/>
              <a:pathLst>
                <a:path w="2663610" h="2756015">
                  <a:moveTo>
                    <a:pt x="36499" y="0"/>
                  </a:moveTo>
                  <a:lnTo>
                    <a:pt x="2627111" y="0"/>
                  </a:lnTo>
                  <a:cubicBezTo>
                    <a:pt x="2647269" y="0"/>
                    <a:pt x="2663610" y="16341"/>
                    <a:pt x="2663610" y="36499"/>
                  </a:cubicBezTo>
                  <a:lnTo>
                    <a:pt x="2663610" y="2719516"/>
                  </a:lnTo>
                  <a:cubicBezTo>
                    <a:pt x="2663610" y="2729196"/>
                    <a:pt x="2659764" y="2738480"/>
                    <a:pt x="2652920" y="2745324"/>
                  </a:cubicBezTo>
                  <a:cubicBezTo>
                    <a:pt x="2646075" y="2752169"/>
                    <a:pt x="2636791" y="2756015"/>
                    <a:pt x="2627111" y="2756015"/>
                  </a:cubicBezTo>
                  <a:lnTo>
                    <a:pt x="36499" y="2756015"/>
                  </a:lnTo>
                  <a:cubicBezTo>
                    <a:pt x="26819" y="2756015"/>
                    <a:pt x="17535" y="2752169"/>
                    <a:pt x="10690" y="2745324"/>
                  </a:cubicBezTo>
                  <a:cubicBezTo>
                    <a:pt x="3845" y="2738480"/>
                    <a:pt x="0" y="2729196"/>
                    <a:pt x="0" y="2719516"/>
                  </a:cubicBezTo>
                  <a:lnTo>
                    <a:pt x="0" y="36499"/>
                  </a:lnTo>
                  <a:cubicBezTo>
                    <a:pt x="0" y="26819"/>
                    <a:pt x="3845" y="17535"/>
                    <a:pt x="10690" y="10690"/>
                  </a:cubicBezTo>
                  <a:cubicBezTo>
                    <a:pt x="17535" y="3845"/>
                    <a:pt x="26819" y="0"/>
                    <a:pt x="36499" y="0"/>
                  </a:cubicBezTo>
                  <a:close/>
                </a:path>
              </a:pathLst>
            </a:custGeom>
            <a:solidFill>
              <a:srgbClr val="E7E7E7"/>
            </a:solidFill>
          </p:spPr>
          <p:txBody>
            <a:bodyPr/>
            <a:lstStyle/>
            <a:p>
              <a:endParaRPr lang="tr-TR"/>
            </a:p>
          </p:txBody>
        </p:sp>
        <p:sp>
          <p:nvSpPr>
            <p:cNvPr id="13" name="TextBox 13"/>
            <p:cNvSpPr txBox="1"/>
            <p:nvPr/>
          </p:nvSpPr>
          <p:spPr>
            <a:xfrm>
              <a:off x="0" y="-47625"/>
              <a:ext cx="2663610" cy="2803640"/>
            </a:xfrm>
            <a:prstGeom prst="rect">
              <a:avLst/>
            </a:prstGeom>
          </p:spPr>
          <p:txBody>
            <a:bodyPr lIns="50800" tIns="50800" rIns="50800" bIns="50800" rtlCol="0" anchor="ctr"/>
            <a:lstStyle/>
            <a:p>
              <a:pPr algn="ctr">
                <a:lnSpc>
                  <a:spcPts val="2800"/>
                </a:lnSpc>
              </a:pPr>
              <a:endParaRPr/>
            </a:p>
          </p:txBody>
        </p:sp>
      </p:grpSp>
      <p:sp>
        <p:nvSpPr>
          <p:cNvPr id="14" name="TextBox 14"/>
          <p:cNvSpPr txBox="1"/>
          <p:nvPr/>
        </p:nvSpPr>
        <p:spPr>
          <a:xfrm>
            <a:off x="9325545" y="1825625"/>
            <a:ext cx="8091874" cy="78708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Q-Learning algoritması çok hızlı ve deterministik sonuçlar üretmiştir.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Ancak bu hız:</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Offline eğitim gereksinimi,</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Topolojiye bağımlı öğrenilen politika</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 gibi dezavantajlar doğurmuştur.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Ağ topolojisi veya bant genişliği dağılımı değiştiğinde yeniden eğitim zorunlu hale gelmektedir.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Genetik Algoritma ise:</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Eğitim gerektirmez,</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Topoloji ve QoS kısıtları değiştiğinde doğrudan çalıştırılabilir,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950–1000 Mbps stres testlerinde geçerli yol bulabilen tek algoritma olmuştur.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Bu nedenle GA, planlama ve yüksek kısıtlı senaryolar için daha güvenilir bir çözüm sunmuştur.</a:t>
            </a:r>
          </a:p>
          <a:p>
            <a:pPr algn="just">
              <a:lnSpc>
                <a:spcPts val="3499"/>
              </a:lnSpc>
            </a:pPr>
            <a:endParaRPr lang="en-US" sz="2499">
              <a:solidFill>
                <a:srgbClr val="0E0E0E"/>
              </a:solidFill>
              <a:latin typeface="Aileron"/>
              <a:ea typeface="Aileron"/>
              <a:cs typeface="Aileron"/>
              <a:sym typeface="Aileron"/>
            </a:endParaRPr>
          </a:p>
        </p:txBody>
      </p:sp>
      <p:sp>
        <p:nvSpPr>
          <p:cNvPr id="15" name="TextBox 15"/>
          <p:cNvSpPr txBox="1"/>
          <p:nvPr/>
        </p:nvSpPr>
        <p:spPr>
          <a:xfrm>
            <a:off x="814854" y="1101902"/>
            <a:ext cx="8091874" cy="1057275"/>
          </a:xfrm>
          <a:prstGeom prst="rect">
            <a:avLst/>
          </a:prstGeom>
        </p:spPr>
        <p:txBody>
          <a:bodyPr lIns="0" tIns="0" rIns="0" bIns="0" rtlCol="0" anchor="t">
            <a:spAutoFit/>
          </a:bodyPr>
          <a:lstStyle/>
          <a:p>
            <a:pPr algn="ctr">
              <a:lnSpc>
                <a:spcPts val="4200"/>
              </a:lnSpc>
            </a:pPr>
            <a:r>
              <a:rPr lang="en-US" sz="3000" b="1">
                <a:solidFill>
                  <a:srgbClr val="0E0E0E"/>
                </a:solidFill>
                <a:latin typeface="Aileron Bold"/>
                <a:ea typeface="Aileron Bold"/>
                <a:cs typeface="Aileron Bold"/>
                <a:sym typeface="Aileron Bold"/>
              </a:rPr>
              <a:t>ACO’YA KIYASLA GA</a:t>
            </a:r>
          </a:p>
          <a:p>
            <a:pPr algn="ctr">
              <a:lnSpc>
                <a:spcPts val="4200"/>
              </a:lnSpc>
              <a:spcBef>
                <a:spcPct val="0"/>
              </a:spcBef>
            </a:pPr>
            <a:endParaRPr lang="en-US" sz="3000" b="1">
              <a:solidFill>
                <a:srgbClr val="0E0E0E"/>
              </a:solidFill>
              <a:latin typeface="Aileron Bold"/>
              <a:ea typeface="Aileron Bold"/>
              <a:cs typeface="Aileron Bold"/>
              <a:sym typeface="Aileron Bold"/>
            </a:endParaRPr>
          </a:p>
        </p:txBody>
      </p:sp>
      <p:sp>
        <p:nvSpPr>
          <p:cNvPr id="16" name="TextBox 16"/>
          <p:cNvSpPr txBox="1"/>
          <p:nvPr/>
        </p:nvSpPr>
        <p:spPr>
          <a:xfrm>
            <a:off x="9398875" y="1101902"/>
            <a:ext cx="8091874" cy="523875"/>
          </a:xfrm>
          <a:prstGeom prst="rect">
            <a:avLst/>
          </a:prstGeom>
        </p:spPr>
        <p:txBody>
          <a:bodyPr lIns="0" tIns="0" rIns="0" bIns="0" rtlCol="0" anchor="t">
            <a:spAutoFit/>
          </a:bodyPr>
          <a:lstStyle/>
          <a:p>
            <a:pPr algn="ctr">
              <a:lnSpc>
                <a:spcPts val="4200"/>
              </a:lnSpc>
              <a:spcBef>
                <a:spcPct val="0"/>
              </a:spcBef>
            </a:pPr>
            <a:r>
              <a:rPr lang="en-US" sz="3000" b="1">
                <a:solidFill>
                  <a:srgbClr val="0E0E0E"/>
                </a:solidFill>
                <a:latin typeface="Aileron Bold"/>
                <a:ea typeface="Aileron Bold"/>
                <a:cs typeface="Aileron Bold"/>
                <a:sym typeface="Aileron Bold"/>
              </a:rPr>
              <a:t>Q-LEARNING’E KIYASLA GA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9670529" y="1893658"/>
            <a:ext cx="3613705" cy="2271473"/>
            <a:chOff x="0" y="0"/>
            <a:chExt cx="1271393" cy="799162"/>
          </a:xfrm>
        </p:grpSpPr>
        <p:sp>
          <p:nvSpPr>
            <p:cNvPr id="5" name="Freeform 5"/>
            <p:cNvSpPr/>
            <p:nvPr/>
          </p:nvSpPr>
          <p:spPr>
            <a:xfrm>
              <a:off x="0" y="0"/>
              <a:ext cx="1271393" cy="799162"/>
            </a:xfrm>
            <a:custGeom>
              <a:avLst/>
              <a:gdLst/>
              <a:ahLst/>
              <a:cxnLst/>
              <a:rect l="l" t="t" r="r" b="b"/>
              <a:pathLst>
                <a:path w="1271393" h="799162">
                  <a:moveTo>
                    <a:pt x="85695" y="0"/>
                  </a:moveTo>
                  <a:lnTo>
                    <a:pt x="1185698" y="0"/>
                  </a:lnTo>
                  <a:cubicBezTo>
                    <a:pt x="1233026" y="0"/>
                    <a:pt x="1271393" y="38367"/>
                    <a:pt x="1271393" y="85695"/>
                  </a:cubicBezTo>
                  <a:lnTo>
                    <a:pt x="1271393" y="713467"/>
                  </a:lnTo>
                  <a:cubicBezTo>
                    <a:pt x="1271393" y="736195"/>
                    <a:pt x="1262365" y="757992"/>
                    <a:pt x="1246294" y="774062"/>
                  </a:cubicBezTo>
                  <a:cubicBezTo>
                    <a:pt x="1230223" y="790133"/>
                    <a:pt x="1208426" y="799162"/>
                    <a:pt x="1185698" y="799162"/>
                  </a:cubicBezTo>
                  <a:lnTo>
                    <a:pt x="85695" y="799162"/>
                  </a:lnTo>
                  <a:cubicBezTo>
                    <a:pt x="62967" y="799162"/>
                    <a:pt x="41170" y="790133"/>
                    <a:pt x="25100" y="774062"/>
                  </a:cubicBezTo>
                  <a:cubicBezTo>
                    <a:pt x="9029" y="757992"/>
                    <a:pt x="0" y="736195"/>
                    <a:pt x="0" y="713467"/>
                  </a:cubicBezTo>
                  <a:lnTo>
                    <a:pt x="0" y="85695"/>
                  </a:lnTo>
                  <a:cubicBezTo>
                    <a:pt x="0" y="62967"/>
                    <a:pt x="9029" y="41170"/>
                    <a:pt x="25100" y="25100"/>
                  </a:cubicBezTo>
                  <a:cubicBezTo>
                    <a:pt x="41170" y="9029"/>
                    <a:pt x="62967" y="0"/>
                    <a:pt x="85695" y="0"/>
                  </a:cubicBezTo>
                  <a:close/>
                </a:path>
              </a:pathLst>
            </a:custGeom>
            <a:solidFill>
              <a:srgbClr val="E7E7E7"/>
            </a:solidFill>
          </p:spPr>
          <p:txBody>
            <a:bodyPr/>
            <a:lstStyle/>
            <a:p>
              <a:endParaRPr lang="tr-TR"/>
            </a:p>
          </p:txBody>
        </p:sp>
        <p:sp>
          <p:nvSpPr>
            <p:cNvPr id="6" name="TextBox 6"/>
            <p:cNvSpPr txBox="1"/>
            <p:nvPr/>
          </p:nvSpPr>
          <p:spPr>
            <a:xfrm>
              <a:off x="0" y="-47625"/>
              <a:ext cx="1271393" cy="846787"/>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775690" y="1895963"/>
            <a:ext cx="7278685" cy="2129409"/>
          </a:xfrm>
          <a:prstGeom prst="rect">
            <a:avLst/>
          </a:prstGeom>
        </p:spPr>
        <p:txBody>
          <a:bodyPr lIns="0" tIns="0" rIns="0" bIns="0" rtlCol="0" anchor="t">
            <a:spAutoFit/>
          </a:bodyPr>
          <a:lstStyle/>
          <a:p>
            <a:pPr algn="l">
              <a:lnSpc>
                <a:spcPts val="8268"/>
              </a:lnSpc>
            </a:pPr>
            <a:r>
              <a:rPr lang="en-US" sz="7800" spc="-686">
                <a:solidFill>
                  <a:srgbClr val="0E0E0E"/>
                </a:solidFill>
                <a:latin typeface="Garet"/>
                <a:ea typeface="Garet"/>
                <a:cs typeface="Garet"/>
                <a:sym typeface="Garet"/>
              </a:rPr>
              <a:t>Grup Çalışması ve Rol Dağılımı</a:t>
            </a:r>
          </a:p>
        </p:txBody>
      </p:sp>
      <p:sp>
        <p:nvSpPr>
          <p:cNvPr id="8" name="TextBox 8"/>
          <p:cNvSpPr txBox="1"/>
          <p:nvPr/>
        </p:nvSpPr>
        <p:spPr>
          <a:xfrm>
            <a:off x="10003904" y="2658991"/>
            <a:ext cx="2971951" cy="380383"/>
          </a:xfrm>
          <a:prstGeom prst="rect">
            <a:avLst/>
          </a:prstGeom>
        </p:spPr>
        <p:txBody>
          <a:bodyPr lIns="0" tIns="0" rIns="0" bIns="0" rtlCol="0" anchor="t">
            <a:spAutoFit/>
          </a:bodyPr>
          <a:lstStyle/>
          <a:p>
            <a:pPr algn="just">
              <a:lnSpc>
                <a:spcPts val="3183"/>
              </a:lnSpc>
            </a:pPr>
            <a:r>
              <a:rPr lang="en-US" sz="2274">
                <a:solidFill>
                  <a:srgbClr val="0E0E0E"/>
                </a:solidFill>
                <a:latin typeface="Aileron"/>
                <a:ea typeface="Aileron"/>
                <a:cs typeface="Aileron"/>
                <a:sym typeface="Aileron"/>
              </a:rPr>
              <a:t>Yiğit Efe Baykın</a:t>
            </a:r>
          </a:p>
        </p:txBody>
      </p:sp>
      <p:sp>
        <p:nvSpPr>
          <p:cNvPr id="9" name="TextBox 9"/>
          <p:cNvSpPr txBox="1"/>
          <p:nvPr/>
        </p:nvSpPr>
        <p:spPr>
          <a:xfrm>
            <a:off x="10018133" y="2179264"/>
            <a:ext cx="3609384" cy="380455"/>
          </a:xfrm>
          <a:prstGeom prst="rect">
            <a:avLst/>
          </a:prstGeom>
        </p:spPr>
        <p:txBody>
          <a:bodyPr lIns="0" tIns="0" rIns="0" bIns="0" rtlCol="0" anchor="t">
            <a:spAutoFit/>
          </a:bodyPr>
          <a:lstStyle/>
          <a:p>
            <a:pPr algn="l">
              <a:lnSpc>
                <a:spcPts val="3180"/>
              </a:lnSpc>
            </a:pPr>
            <a:r>
              <a:rPr lang="en-US" sz="2271" b="1">
                <a:solidFill>
                  <a:srgbClr val="0E0E0E"/>
                </a:solidFill>
                <a:latin typeface="Aileron Bold"/>
                <a:ea typeface="Aileron Bold"/>
                <a:cs typeface="Aileron Bold"/>
                <a:sym typeface="Aileron Bold"/>
              </a:rPr>
              <a:t>Ağlar</a:t>
            </a:r>
          </a:p>
        </p:txBody>
      </p:sp>
      <p:sp>
        <p:nvSpPr>
          <p:cNvPr id="10" name="TextBox 10"/>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1" name="TextBox 11"/>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2" name="TextBox 12"/>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grpSp>
        <p:nvGrpSpPr>
          <p:cNvPr id="13" name="Group 13"/>
          <p:cNvGrpSpPr/>
          <p:nvPr/>
        </p:nvGrpSpPr>
        <p:grpSpPr>
          <a:xfrm>
            <a:off x="5142042" y="5010132"/>
            <a:ext cx="3613705" cy="2271473"/>
            <a:chOff x="0" y="0"/>
            <a:chExt cx="1271393" cy="799162"/>
          </a:xfrm>
        </p:grpSpPr>
        <p:sp>
          <p:nvSpPr>
            <p:cNvPr id="14" name="Freeform 14"/>
            <p:cNvSpPr/>
            <p:nvPr/>
          </p:nvSpPr>
          <p:spPr>
            <a:xfrm>
              <a:off x="0" y="0"/>
              <a:ext cx="1271393" cy="799162"/>
            </a:xfrm>
            <a:custGeom>
              <a:avLst/>
              <a:gdLst/>
              <a:ahLst/>
              <a:cxnLst/>
              <a:rect l="l" t="t" r="r" b="b"/>
              <a:pathLst>
                <a:path w="1271393" h="799162">
                  <a:moveTo>
                    <a:pt x="85695" y="0"/>
                  </a:moveTo>
                  <a:lnTo>
                    <a:pt x="1185698" y="0"/>
                  </a:lnTo>
                  <a:cubicBezTo>
                    <a:pt x="1233026" y="0"/>
                    <a:pt x="1271393" y="38367"/>
                    <a:pt x="1271393" y="85695"/>
                  </a:cubicBezTo>
                  <a:lnTo>
                    <a:pt x="1271393" y="713467"/>
                  </a:lnTo>
                  <a:cubicBezTo>
                    <a:pt x="1271393" y="736195"/>
                    <a:pt x="1262365" y="757992"/>
                    <a:pt x="1246294" y="774062"/>
                  </a:cubicBezTo>
                  <a:cubicBezTo>
                    <a:pt x="1230223" y="790133"/>
                    <a:pt x="1208426" y="799162"/>
                    <a:pt x="1185698" y="799162"/>
                  </a:cubicBezTo>
                  <a:lnTo>
                    <a:pt x="85695" y="799162"/>
                  </a:lnTo>
                  <a:cubicBezTo>
                    <a:pt x="62967" y="799162"/>
                    <a:pt x="41170" y="790133"/>
                    <a:pt x="25100" y="774062"/>
                  </a:cubicBezTo>
                  <a:cubicBezTo>
                    <a:pt x="9029" y="757992"/>
                    <a:pt x="0" y="736195"/>
                    <a:pt x="0" y="713467"/>
                  </a:cubicBezTo>
                  <a:lnTo>
                    <a:pt x="0" y="85695"/>
                  </a:lnTo>
                  <a:cubicBezTo>
                    <a:pt x="0" y="62967"/>
                    <a:pt x="9029" y="41170"/>
                    <a:pt x="25100" y="25100"/>
                  </a:cubicBezTo>
                  <a:cubicBezTo>
                    <a:pt x="41170" y="9029"/>
                    <a:pt x="62967" y="0"/>
                    <a:pt x="85695" y="0"/>
                  </a:cubicBezTo>
                  <a:close/>
                </a:path>
              </a:pathLst>
            </a:custGeom>
            <a:solidFill>
              <a:srgbClr val="E7E7E7"/>
            </a:solidFill>
          </p:spPr>
          <p:txBody>
            <a:bodyPr/>
            <a:lstStyle/>
            <a:p>
              <a:endParaRPr lang="tr-TR"/>
            </a:p>
          </p:txBody>
        </p:sp>
        <p:sp>
          <p:nvSpPr>
            <p:cNvPr id="15" name="TextBox 15"/>
            <p:cNvSpPr txBox="1"/>
            <p:nvPr/>
          </p:nvSpPr>
          <p:spPr>
            <a:xfrm>
              <a:off x="0" y="-47625"/>
              <a:ext cx="1271393" cy="846787"/>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5462919" y="5775465"/>
            <a:ext cx="2971951" cy="380383"/>
          </a:xfrm>
          <a:prstGeom prst="rect">
            <a:avLst/>
          </a:prstGeom>
        </p:spPr>
        <p:txBody>
          <a:bodyPr lIns="0" tIns="0" rIns="0" bIns="0" rtlCol="0" anchor="t">
            <a:spAutoFit/>
          </a:bodyPr>
          <a:lstStyle/>
          <a:p>
            <a:pPr algn="just">
              <a:lnSpc>
                <a:spcPts val="3183"/>
              </a:lnSpc>
            </a:pPr>
            <a:r>
              <a:rPr lang="en-US" sz="2274">
                <a:solidFill>
                  <a:srgbClr val="0E0E0E"/>
                </a:solidFill>
                <a:latin typeface="Aileron"/>
                <a:ea typeface="Aileron"/>
                <a:cs typeface="Aileron"/>
                <a:sym typeface="Aileron"/>
              </a:rPr>
              <a:t>Furkan Çat</a:t>
            </a:r>
          </a:p>
        </p:txBody>
      </p:sp>
      <p:sp>
        <p:nvSpPr>
          <p:cNvPr id="17" name="TextBox 17"/>
          <p:cNvSpPr txBox="1"/>
          <p:nvPr/>
        </p:nvSpPr>
        <p:spPr>
          <a:xfrm>
            <a:off x="5489646" y="5295738"/>
            <a:ext cx="3609384" cy="380455"/>
          </a:xfrm>
          <a:prstGeom prst="rect">
            <a:avLst/>
          </a:prstGeom>
        </p:spPr>
        <p:txBody>
          <a:bodyPr lIns="0" tIns="0" rIns="0" bIns="0" rtlCol="0" anchor="t">
            <a:spAutoFit/>
          </a:bodyPr>
          <a:lstStyle/>
          <a:p>
            <a:pPr algn="l">
              <a:lnSpc>
                <a:spcPts val="3180"/>
              </a:lnSpc>
            </a:pPr>
            <a:r>
              <a:rPr lang="en-US" sz="2271" b="1">
                <a:solidFill>
                  <a:srgbClr val="0E0E0E"/>
                </a:solidFill>
                <a:latin typeface="Aileron Bold"/>
                <a:ea typeface="Aileron Bold"/>
                <a:cs typeface="Aileron Bold"/>
                <a:sym typeface="Aileron Bold"/>
              </a:rPr>
              <a:t>Q Learning </a:t>
            </a:r>
          </a:p>
        </p:txBody>
      </p:sp>
      <p:grpSp>
        <p:nvGrpSpPr>
          <p:cNvPr id="18" name="Group 18"/>
          <p:cNvGrpSpPr/>
          <p:nvPr/>
        </p:nvGrpSpPr>
        <p:grpSpPr>
          <a:xfrm>
            <a:off x="775690" y="5010132"/>
            <a:ext cx="3613705" cy="2271473"/>
            <a:chOff x="0" y="0"/>
            <a:chExt cx="1271393" cy="799162"/>
          </a:xfrm>
        </p:grpSpPr>
        <p:sp>
          <p:nvSpPr>
            <p:cNvPr id="19" name="Freeform 19"/>
            <p:cNvSpPr/>
            <p:nvPr/>
          </p:nvSpPr>
          <p:spPr>
            <a:xfrm>
              <a:off x="0" y="0"/>
              <a:ext cx="1271393" cy="799162"/>
            </a:xfrm>
            <a:custGeom>
              <a:avLst/>
              <a:gdLst/>
              <a:ahLst/>
              <a:cxnLst/>
              <a:rect l="l" t="t" r="r" b="b"/>
              <a:pathLst>
                <a:path w="1271393" h="799162">
                  <a:moveTo>
                    <a:pt x="85695" y="0"/>
                  </a:moveTo>
                  <a:lnTo>
                    <a:pt x="1185698" y="0"/>
                  </a:lnTo>
                  <a:cubicBezTo>
                    <a:pt x="1233026" y="0"/>
                    <a:pt x="1271393" y="38367"/>
                    <a:pt x="1271393" y="85695"/>
                  </a:cubicBezTo>
                  <a:lnTo>
                    <a:pt x="1271393" y="713467"/>
                  </a:lnTo>
                  <a:cubicBezTo>
                    <a:pt x="1271393" y="736195"/>
                    <a:pt x="1262365" y="757992"/>
                    <a:pt x="1246294" y="774062"/>
                  </a:cubicBezTo>
                  <a:cubicBezTo>
                    <a:pt x="1230223" y="790133"/>
                    <a:pt x="1208426" y="799162"/>
                    <a:pt x="1185698" y="799162"/>
                  </a:cubicBezTo>
                  <a:lnTo>
                    <a:pt x="85695" y="799162"/>
                  </a:lnTo>
                  <a:cubicBezTo>
                    <a:pt x="62967" y="799162"/>
                    <a:pt x="41170" y="790133"/>
                    <a:pt x="25100" y="774062"/>
                  </a:cubicBezTo>
                  <a:cubicBezTo>
                    <a:pt x="9029" y="757992"/>
                    <a:pt x="0" y="736195"/>
                    <a:pt x="0" y="713467"/>
                  </a:cubicBezTo>
                  <a:lnTo>
                    <a:pt x="0" y="85695"/>
                  </a:lnTo>
                  <a:cubicBezTo>
                    <a:pt x="0" y="62967"/>
                    <a:pt x="9029" y="41170"/>
                    <a:pt x="25100" y="25100"/>
                  </a:cubicBezTo>
                  <a:cubicBezTo>
                    <a:pt x="41170" y="9029"/>
                    <a:pt x="62967" y="0"/>
                    <a:pt x="85695" y="0"/>
                  </a:cubicBezTo>
                  <a:close/>
                </a:path>
              </a:pathLst>
            </a:custGeom>
            <a:solidFill>
              <a:srgbClr val="E7E7E7"/>
            </a:solidFill>
          </p:spPr>
          <p:txBody>
            <a:bodyPr/>
            <a:lstStyle/>
            <a:p>
              <a:endParaRPr lang="tr-TR"/>
            </a:p>
          </p:txBody>
        </p:sp>
        <p:sp>
          <p:nvSpPr>
            <p:cNvPr id="20" name="TextBox 20"/>
            <p:cNvSpPr txBox="1"/>
            <p:nvPr/>
          </p:nvSpPr>
          <p:spPr>
            <a:xfrm>
              <a:off x="0" y="-47625"/>
              <a:ext cx="1271393" cy="846787"/>
            </a:xfrm>
            <a:prstGeom prst="rect">
              <a:avLst/>
            </a:prstGeom>
          </p:spPr>
          <p:txBody>
            <a:bodyPr lIns="50800" tIns="50800" rIns="50800" bIns="50800" rtlCol="0" anchor="ctr"/>
            <a:lstStyle/>
            <a:p>
              <a:pPr algn="ctr">
                <a:lnSpc>
                  <a:spcPts val="2800"/>
                </a:lnSpc>
              </a:pPr>
              <a:endParaRPr/>
            </a:p>
          </p:txBody>
        </p:sp>
      </p:grpSp>
      <p:sp>
        <p:nvSpPr>
          <p:cNvPr id="21" name="TextBox 21"/>
          <p:cNvSpPr txBox="1"/>
          <p:nvPr/>
        </p:nvSpPr>
        <p:spPr>
          <a:xfrm>
            <a:off x="1096567" y="5775465"/>
            <a:ext cx="2971951" cy="780433"/>
          </a:xfrm>
          <a:prstGeom prst="rect">
            <a:avLst/>
          </a:prstGeom>
        </p:spPr>
        <p:txBody>
          <a:bodyPr lIns="0" tIns="0" rIns="0" bIns="0" rtlCol="0" anchor="t">
            <a:spAutoFit/>
          </a:bodyPr>
          <a:lstStyle/>
          <a:p>
            <a:pPr algn="just">
              <a:lnSpc>
                <a:spcPts val="3183"/>
              </a:lnSpc>
            </a:pPr>
            <a:r>
              <a:rPr lang="en-US" sz="2274">
                <a:solidFill>
                  <a:srgbClr val="0E0E0E"/>
                </a:solidFill>
                <a:latin typeface="Aileron"/>
                <a:ea typeface="Aileron"/>
                <a:cs typeface="Aileron"/>
                <a:sym typeface="Aileron"/>
              </a:rPr>
              <a:t>Betül Korkmaz</a:t>
            </a:r>
          </a:p>
          <a:p>
            <a:pPr algn="just">
              <a:lnSpc>
                <a:spcPts val="3183"/>
              </a:lnSpc>
            </a:pPr>
            <a:r>
              <a:rPr lang="en-US" sz="2274">
                <a:solidFill>
                  <a:srgbClr val="0E0E0E"/>
                </a:solidFill>
                <a:latin typeface="Aileron"/>
                <a:ea typeface="Aileron"/>
                <a:cs typeface="Aileron"/>
                <a:sym typeface="Aileron"/>
              </a:rPr>
              <a:t>Mehmet İpek</a:t>
            </a:r>
          </a:p>
        </p:txBody>
      </p:sp>
      <p:sp>
        <p:nvSpPr>
          <p:cNvPr id="22" name="TextBox 22"/>
          <p:cNvSpPr txBox="1"/>
          <p:nvPr/>
        </p:nvSpPr>
        <p:spPr>
          <a:xfrm>
            <a:off x="1123294" y="5295738"/>
            <a:ext cx="3609384" cy="380455"/>
          </a:xfrm>
          <a:prstGeom prst="rect">
            <a:avLst/>
          </a:prstGeom>
        </p:spPr>
        <p:txBody>
          <a:bodyPr lIns="0" tIns="0" rIns="0" bIns="0" rtlCol="0" anchor="t">
            <a:spAutoFit/>
          </a:bodyPr>
          <a:lstStyle/>
          <a:p>
            <a:pPr algn="l">
              <a:lnSpc>
                <a:spcPts val="3180"/>
              </a:lnSpc>
            </a:pPr>
            <a:r>
              <a:rPr lang="en-US" sz="2271" b="1">
                <a:solidFill>
                  <a:srgbClr val="0E0E0E"/>
                </a:solidFill>
                <a:latin typeface="Aileron Bold"/>
                <a:ea typeface="Aileron Bold"/>
                <a:cs typeface="Aileron Bold"/>
                <a:sym typeface="Aileron Bold"/>
              </a:rPr>
              <a:t>Genetik </a:t>
            </a:r>
          </a:p>
        </p:txBody>
      </p:sp>
      <p:grpSp>
        <p:nvGrpSpPr>
          <p:cNvPr id="23" name="Group 23"/>
          <p:cNvGrpSpPr/>
          <p:nvPr/>
        </p:nvGrpSpPr>
        <p:grpSpPr>
          <a:xfrm>
            <a:off x="13881365" y="5048995"/>
            <a:ext cx="3613705" cy="2271473"/>
            <a:chOff x="0" y="0"/>
            <a:chExt cx="1271393" cy="799162"/>
          </a:xfrm>
        </p:grpSpPr>
        <p:sp>
          <p:nvSpPr>
            <p:cNvPr id="24" name="Freeform 24"/>
            <p:cNvSpPr/>
            <p:nvPr/>
          </p:nvSpPr>
          <p:spPr>
            <a:xfrm>
              <a:off x="0" y="0"/>
              <a:ext cx="1271393" cy="799162"/>
            </a:xfrm>
            <a:custGeom>
              <a:avLst/>
              <a:gdLst/>
              <a:ahLst/>
              <a:cxnLst/>
              <a:rect l="l" t="t" r="r" b="b"/>
              <a:pathLst>
                <a:path w="1271393" h="799162">
                  <a:moveTo>
                    <a:pt x="85695" y="0"/>
                  </a:moveTo>
                  <a:lnTo>
                    <a:pt x="1185698" y="0"/>
                  </a:lnTo>
                  <a:cubicBezTo>
                    <a:pt x="1233026" y="0"/>
                    <a:pt x="1271393" y="38367"/>
                    <a:pt x="1271393" y="85695"/>
                  </a:cubicBezTo>
                  <a:lnTo>
                    <a:pt x="1271393" y="713467"/>
                  </a:lnTo>
                  <a:cubicBezTo>
                    <a:pt x="1271393" y="736195"/>
                    <a:pt x="1262365" y="757992"/>
                    <a:pt x="1246294" y="774062"/>
                  </a:cubicBezTo>
                  <a:cubicBezTo>
                    <a:pt x="1230223" y="790133"/>
                    <a:pt x="1208426" y="799162"/>
                    <a:pt x="1185698" y="799162"/>
                  </a:cubicBezTo>
                  <a:lnTo>
                    <a:pt x="85695" y="799162"/>
                  </a:lnTo>
                  <a:cubicBezTo>
                    <a:pt x="62967" y="799162"/>
                    <a:pt x="41170" y="790133"/>
                    <a:pt x="25100" y="774062"/>
                  </a:cubicBezTo>
                  <a:cubicBezTo>
                    <a:pt x="9029" y="757992"/>
                    <a:pt x="0" y="736195"/>
                    <a:pt x="0" y="713467"/>
                  </a:cubicBezTo>
                  <a:lnTo>
                    <a:pt x="0" y="85695"/>
                  </a:lnTo>
                  <a:cubicBezTo>
                    <a:pt x="0" y="62967"/>
                    <a:pt x="9029" y="41170"/>
                    <a:pt x="25100" y="25100"/>
                  </a:cubicBezTo>
                  <a:cubicBezTo>
                    <a:pt x="41170" y="9029"/>
                    <a:pt x="62967" y="0"/>
                    <a:pt x="85695" y="0"/>
                  </a:cubicBezTo>
                  <a:close/>
                </a:path>
              </a:pathLst>
            </a:custGeom>
            <a:solidFill>
              <a:srgbClr val="E7E7E7"/>
            </a:solidFill>
          </p:spPr>
          <p:txBody>
            <a:bodyPr/>
            <a:lstStyle/>
            <a:p>
              <a:endParaRPr lang="tr-TR"/>
            </a:p>
          </p:txBody>
        </p:sp>
        <p:sp>
          <p:nvSpPr>
            <p:cNvPr id="25" name="TextBox 25"/>
            <p:cNvSpPr txBox="1"/>
            <p:nvPr/>
          </p:nvSpPr>
          <p:spPr>
            <a:xfrm>
              <a:off x="0" y="-47625"/>
              <a:ext cx="1271393" cy="846787"/>
            </a:xfrm>
            <a:prstGeom prst="rect">
              <a:avLst/>
            </a:prstGeom>
          </p:spPr>
          <p:txBody>
            <a:bodyPr lIns="50800" tIns="50800" rIns="50800" bIns="50800" rtlCol="0" anchor="ctr"/>
            <a:lstStyle/>
            <a:p>
              <a:pPr algn="ctr">
                <a:lnSpc>
                  <a:spcPts val="2800"/>
                </a:lnSpc>
              </a:pPr>
              <a:endParaRPr/>
            </a:p>
          </p:txBody>
        </p:sp>
      </p:grpSp>
      <p:sp>
        <p:nvSpPr>
          <p:cNvPr id="26" name="TextBox 26"/>
          <p:cNvSpPr txBox="1"/>
          <p:nvPr/>
        </p:nvSpPr>
        <p:spPr>
          <a:xfrm>
            <a:off x="14202242" y="5814327"/>
            <a:ext cx="2971951" cy="780433"/>
          </a:xfrm>
          <a:prstGeom prst="rect">
            <a:avLst/>
          </a:prstGeom>
        </p:spPr>
        <p:txBody>
          <a:bodyPr lIns="0" tIns="0" rIns="0" bIns="0" rtlCol="0" anchor="t">
            <a:spAutoFit/>
          </a:bodyPr>
          <a:lstStyle/>
          <a:p>
            <a:pPr algn="just">
              <a:lnSpc>
                <a:spcPts val="3183"/>
              </a:lnSpc>
            </a:pPr>
            <a:r>
              <a:rPr lang="en-US" sz="2274">
                <a:solidFill>
                  <a:srgbClr val="0E0E0E"/>
                </a:solidFill>
                <a:latin typeface="Aileron"/>
                <a:ea typeface="Aileron"/>
                <a:cs typeface="Aileron"/>
                <a:sym typeface="Aileron"/>
              </a:rPr>
              <a:t>Ahmet Nihat Karkaç</a:t>
            </a:r>
          </a:p>
          <a:p>
            <a:pPr algn="just">
              <a:lnSpc>
                <a:spcPts val="3183"/>
              </a:lnSpc>
            </a:pPr>
            <a:r>
              <a:rPr lang="en-US" sz="2274">
                <a:solidFill>
                  <a:srgbClr val="0E0E0E"/>
                </a:solidFill>
                <a:latin typeface="Aileron"/>
                <a:ea typeface="Aileron"/>
                <a:cs typeface="Aileron"/>
                <a:sym typeface="Aileron"/>
              </a:rPr>
              <a:t>Aytekin Yılmaz</a:t>
            </a:r>
          </a:p>
        </p:txBody>
      </p:sp>
      <p:sp>
        <p:nvSpPr>
          <p:cNvPr id="27" name="TextBox 27"/>
          <p:cNvSpPr txBox="1"/>
          <p:nvPr/>
        </p:nvSpPr>
        <p:spPr>
          <a:xfrm>
            <a:off x="14228969" y="5334600"/>
            <a:ext cx="3609384" cy="380455"/>
          </a:xfrm>
          <a:prstGeom prst="rect">
            <a:avLst/>
          </a:prstGeom>
        </p:spPr>
        <p:txBody>
          <a:bodyPr lIns="0" tIns="0" rIns="0" bIns="0" rtlCol="0" anchor="t">
            <a:spAutoFit/>
          </a:bodyPr>
          <a:lstStyle/>
          <a:p>
            <a:pPr algn="l">
              <a:lnSpc>
                <a:spcPts val="3180"/>
              </a:lnSpc>
            </a:pPr>
            <a:r>
              <a:rPr lang="en-US" sz="2271" b="1">
                <a:solidFill>
                  <a:srgbClr val="0E0E0E"/>
                </a:solidFill>
                <a:latin typeface="Aileron Bold"/>
                <a:ea typeface="Aileron Bold"/>
                <a:cs typeface="Aileron Bold"/>
                <a:sym typeface="Aileron Bold"/>
              </a:rPr>
              <a:t>Arayüz</a:t>
            </a:r>
          </a:p>
        </p:txBody>
      </p:sp>
      <p:grpSp>
        <p:nvGrpSpPr>
          <p:cNvPr id="28" name="Group 28"/>
          <p:cNvGrpSpPr/>
          <p:nvPr/>
        </p:nvGrpSpPr>
        <p:grpSpPr>
          <a:xfrm>
            <a:off x="13881365" y="1883679"/>
            <a:ext cx="3613705" cy="2271473"/>
            <a:chOff x="0" y="0"/>
            <a:chExt cx="1271393" cy="799162"/>
          </a:xfrm>
        </p:grpSpPr>
        <p:sp>
          <p:nvSpPr>
            <p:cNvPr id="29" name="Freeform 29"/>
            <p:cNvSpPr/>
            <p:nvPr/>
          </p:nvSpPr>
          <p:spPr>
            <a:xfrm>
              <a:off x="0" y="0"/>
              <a:ext cx="1271393" cy="799162"/>
            </a:xfrm>
            <a:custGeom>
              <a:avLst/>
              <a:gdLst/>
              <a:ahLst/>
              <a:cxnLst/>
              <a:rect l="l" t="t" r="r" b="b"/>
              <a:pathLst>
                <a:path w="1271393" h="799162">
                  <a:moveTo>
                    <a:pt x="85695" y="0"/>
                  </a:moveTo>
                  <a:lnTo>
                    <a:pt x="1185698" y="0"/>
                  </a:lnTo>
                  <a:cubicBezTo>
                    <a:pt x="1233026" y="0"/>
                    <a:pt x="1271393" y="38367"/>
                    <a:pt x="1271393" y="85695"/>
                  </a:cubicBezTo>
                  <a:lnTo>
                    <a:pt x="1271393" y="713467"/>
                  </a:lnTo>
                  <a:cubicBezTo>
                    <a:pt x="1271393" y="736195"/>
                    <a:pt x="1262365" y="757992"/>
                    <a:pt x="1246294" y="774062"/>
                  </a:cubicBezTo>
                  <a:cubicBezTo>
                    <a:pt x="1230223" y="790133"/>
                    <a:pt x="1208426" y="799162"/>
                    <a:pt x="1185698" y="799162"/>
                  </a:cubicBezTo>
                  <a:lnTo>
                    <a:pt x="85695" y="799162"/>
                  </a:lnTo>
                  <a:cubicBezTo>
                    <a:pt x="62967" y="799162"/>
                    <a:pt x="41170" y="790133"/>
                    <a:pt x="25100" y="774062"/>
                  </a:cubicBezTo>
                  <a:cubicBezTo>
                    <a:pt x="9029" y="757992"/>
                    <a:pt x="0" y="736195"/>
                    <a:pt x="0" y="713467"/>
                  </a:cubicBezTo>
                  <a:lnTo>
                    <a:pt x="0" y="85695"/>
                  </a:lnTo>
                  <a:cubicBezTo>
                    <a:pt x="0" y="62967"/>
                    <a:pt x="9029" y="41170"/>
                    <a:pt x="25100" y="25100"/>
                  </a:cubicBezTo>
                  <a:cubicBezTo>
                    <a:pt x="41170" y="9029"/>
                    <a:pt x="62967" y="0"/>
                    <a:pt x="85695" y="0"/>
                  </a:cubicBezTo>
                  <a:close/>
                </a:path>
              </a:pathLst>
            </a:custGeom>
            <a:solidFill>
              <a:srgbClr val="E7E7E7"/>
            </a:solidFill>
          </p:spPr>
          <p:txBody>
            <a:bodyPr/>
            <a:lstStyle/>
            <a:p>
              <a:endParaRPr lang="tr-TR"/>
            </a:p>
          </p:txBody>
        </p:sp>
        <p:sp>
          <p:nvSpPr>
            <p:cNvPr id="30" name="TextBox 30"/>
            <p:cNvSpPr txBox="1"/>
            <p:nvPr/>
          </p:nvSpPr>
          <p:spPr>
            <a:xfrm>
              <a:off x="0" y="-47625"/>
              <a:ext cx="1271393" cy="846787"/>
            </a:xfrm>
            <a:prstGeom prst="rect">
              <a:avLst/>
            </a:prstGeom>
          </p:spPr>
          <p:txBody>
            <a:bodyPr lIns="50800" tIns="50800" rIns="50800" bIns="50800" rtlCol="0" anchor="ctr"/>
            <a:lstStyle/>
            <a:p>
              <a:pPr algn="ctr">
                <a:lnSpc>
                  <a:spcPts val="2800"/>
                </a:lnSpc>
              </a:pPr>
              <a:endParaRPr/>
            </a:p>
          </p:txBody>
        </p:sp>
      </p:grpSp>
      <p:sp>
        <p:nvSpPr>
          <p:cNvPr id="31" name="TextBox 31"/>
          <p:cNvSpPr txBox="1"/>
          <p:nvPr/>
        </p:nvSpPr>
        <p:spPr>
          <a:xfrm>
            <a:off x="14202242" y="2649012"/>
            <a:ext cx="2971951" cy="380383"/>
          </a:xfrm>
          <a:prstGeom prst="rect">
            <a:avLst/>
          </a:prstGeom>
        </p:spPr>
        <p:txBody>
          <a:bodyPr lIns="0" tIns="0" rIns="0" bIns="0" rtlCol="0" anchor="t">
            <a:spAutoFit/>
          </a:bodyPr>
          <a:lstStyle/>
          <a:p>
            <a:pPr algn="just">
              <a:lnSpc>
                <a:spcPts val="3183"/>
              </a:lnSpc>
            </a:pPr>
            <a:r>
              <a:rPr lang="en-US" sz="2274">
                <a:solidFill>
                  <a:srgbClr val="0E0E0E"/>
                </a:solidFill>
                <a:latin typeface="Aileron"/>
                <a:ea typeface="Aileron"/>
                <a:cs typeface="Aileron"/>
                <a:sym typeface="Aileron"/>
              </a:rPr>
              <a:t>Maysam Wazin</a:t>
            </a:r>
          </a:p>
        </p:txBody>
      </p:sp>
      <p:sp>
        <p:nvSpPr>
          <p:cNvPr id="32" name="TextBox 32"/>
          <p:cNvSpPr txBox="1"/>
          <p:nvPr/>
        </p:nvSpPr>
        <p:spPr>
          <a:xfrm>
            <a:off x="14228969" y="2169285"/>
            <a:ext cx="3609384" cy="380455"/>
          </a:xfrm>
          <a:prstGeom prst="rect">
            <a:avLst/>
          </a:prstGeom>
        </p:spPr>
        <p:txBody>
          <a:bodyPr lIns="0" tIns="0" rIns="0" bIns="0" rtlCol="0" anchor="t">
            <a:spAutoFit/>
          </a:bodyPr>
          <a:lstStyle/>
          <a:p>
            <a:pPr algn="l">
              <a:lnSpc>
                <a:spcPts val="3180"/>
              </a:lnSpc>
            </a:pPr>
            <a:r>
              <a:rPr lang="en-US" sz="2271" b="1">
                <a:solidFill>
                  <a:srgbClr val="0E0E0E"/>
                </a:solidFill>
                <a:latin typeface="Aileron Bold"/>
                <a:ea typeface="Aileron Bold"/>
                <a:cs typeface="Aileron Bold"/>
                <a:sym typeface="Aileron Bold"/>
              </a:rPr>
              <a:t>Metrikler</a:t>
            </a:r>
          </a:p>
        </p:txBody>
      </p:sp>
      <p:grpSp>
        <p:nvGrpSpPr>
          <p:cNvPr id="33" name="Group 33"/>
          <p:cNvGrpSpPr/>
          <p:nvPr/>
        </p:nvGrpSpPr>
        <p:grpSpPr>
          <a:xfrm>
            <a:off x="9670529" y="5010132"/>
            <a:ext cx="3613705" cy="2271473"/>
            <a:chOff x="0" y="0"/>
            <a:chExt cx="1271393" cy="799162"/>
          </a:xfrm>
        </p:grpSpPr>
        <p:sp>
          <p:nvSpPr>
            <p:cNvPr id="34" name="Freeform 34"/>
            <p:cNvSpPr/>
            <p:nvPr/>
          </p:nvSpPr>
          <p:spPr>
            <a:xfrm>
              <a:off x="0" y="0"/>
              <a:ext cx="1271393" cy="799162"/>
            </a:xfrm>
            <a:custGeom>
              <a:avLst/>
              <a:gdLst/>
              <a:ahLst/>
              <a:cxnLst/>
              <a:rect l="l" t="t" r="r" b="b"/>
              <a:pathLst>
                <a:path w="1271393" h="799162">
                  <a:moveTo>
                    <a:pt x="85695" y="0"/>
                  </a:moveTo>
                  <a:lnTo>
                    <a:pt x="1185698" y="0"/>
                  </a:lnTo>
                  <a:cubicBezTo>
                    <a:pt x="1233026" y="0"/>
                    <a:pt x="1271393" y="38367"/>
                    <a:pt x="1271393" y="85695"/>
                  </a:cubicBezTo>
                  <a:lnTo>
                    <a:pt x="1271393" y="713467"/>
                  </a:lnTo>
                  <a:cubicBezTo>
                    <a:pt x="1271393" y="736195"/>
                    <a:pt x="1262365" y="757992"/>
                    <a:pt x="1246294" y="774062"/>
                  </a:cubicBezTo>
                  <a:cubicBezTo>
                    <a:pt x="1230223" y="790133"/>
                    <a:pt x="1208426" y="799162"/>
                    <a:pt x="1185698" y="799162"/>
                  </a:cubicBezTo>
                  <a:lnTo>
                    <a:pt x="85695" y="799162"/>
                  </a:lnTo>
                  <a:cubicBezTo>
                    <a:pt x="62967" y="799162"/>
                    <a:pt x="41170" y="790133"/>
                    <a:pt x="25100" y="774062"/>
                  </a:cubicBezTo>
                  <a:cubicBezTo>
                    <a:pt x="9029" y="757992"/>
                    <a:pt x="0" y="736195"/>
                    <a:pt x="0" y="713467"/>
                  </a:cubicBezTo>
                  <a:lnTo>
                    <a:pt x="0" y="85695"/>
                  </a:lnTo>
                  <a:cubicBezTo>
                    <a:pt x="0" y="62967"/>
                    <a:pt x="9029" y="41170"/>
                    <a:pt x="25100" y="25100"/>
                  </a:cubicBezTo>
                  <a:cubicBezTo>
                    <a:pt x="41170" y="9029"/>
                    <a:pt x="62967" y="0"/>
                    <a:pt x="85695" y="0"/>
                  </a:cubicBezTo>
                  <a:close/>
                </a:path>
              </a:pathLst>
            </a:custGeom>
            <a:solidFill>
              <a:srgbClr val="E7E7E7"/>
            </a:solidFill>
          </p:spPr>
          <p:txBody>
            <a:bodyPr/>
            <a:lstStyle/>
            <a:p>
              <a:endParaRPr lang="tr-TR"/>
            </a:p>
          </p:txBody>
        </p:sp>
        <p:sp>
          <p:nvSpPr>
            <p:cNvPr id="35" name="TextBox 35"/>
            <p:cNvSpPr txBox="1"/>
            <p:nvPr/>
          </p:nvSpPr>
          <p:spPr>
            <a:xfrm>
              <a:off x="0" y="-47625"/>
              <a:ext cx="1271393" cy="846787"/>
            </a:xfrm>
            <a:prstGeom prst="rect">
              <a:avLst/>
            </a:prstGeom>
          </p:spPr>
          <p:txBody>
            <a:bodyPr lIns="50800" tIns="50800" rIns="50800" bIns="50800" rtlCol="0" anchor="ctr"/>
            <a:lstStyle/>
            <a:p>
              <a:pPr algn="ctr">
                <a:lnSpc>
                  <a:spcPts val="2800"/>
                </a:lnSpc>
              </a:pPr>
              <a:endParaRPr/>
            </a:p>
          </p:txBody>
        </p:sp>
      </p:grpSp>
      <p:sp>
        <p:nvSpPr>
          <p:cNvPr id="36" name="TextBox 36"/>
          <p:cNvSpPr txBox="1"/>
          <p:nvPr/>
        </p:nvSpPr>
        <p:spPr>
          <a:xfrm>
            <a:off x="9991406" y="5775465"/>
            <a:ext cx="2971951" cy="380383"/>
          </a:xfrm>
          <a:prstGeom prst="rect">
            <a:avLst/>
          </a:prstGeom>
        </p:spPr>
        <p:txBody>
          <a:bodyPr lIns="0" tIns="0" rIns="0" bIns="0" rtlCol="0" anchor="t">
            <a:spAutoFit/>
          </a:bodyPr>
          <a:lstStyle/>
          <a:p>
            <a:pPr algn="just">
              <a:lnSpc>
                <a:spcPts val="3183"/>
              </a:lnSpc>
            </a:pPr>
            <a:r>
              <a:rPr lang="en-US" sz="2274">
                <a:solidFill>
                  <a:srgbClr val="0E0E0E"/>
                </a:solidFill>
                <a:latin typeface="Aileron"/>
                <a:ea typeface="Aileron"/>
                <a:cs typeface="Aileron"/>
                <a:sym typeface="Aileron"/>
              </a:rPr>
              <a:t>Murat Süleymanoğlu</a:t>
            </a:r>
          </a:p>
        </p:txBody>
      </p:sp>
      <p:sp>
        <p:nvSpPr>
          <p:cNvPr id="37" name="TextBox 37"/>
          <p:cNvSpPr txBox="1"/>
          <p:nvPr/>
        </p:nvSpPr>
        <p:spPr>
          <a:xfrm>
            <a:off x="10018133" y="5295738"/>
            <a:ext cx="3609384" cy="380455"/>
          </a:xfrm>
          <a:prstGeom prst="rect">
            <a:avLst/>
          </a:prstGeom>
        </p:spPr>
        <p:txBody>
          <a:bodyPr lIns="0" tIns="0" rIns="0" bIns="0" rtlCol="0" anchor="t">
            <a:spAutoFit/>
          </a:bodyPr>
          <a:lstStyle/>
          <a:p>
            <a:pPr algn="l">
              <a:lnSpc>
                <a:spcPts val="3180"/>
              </a:lnSpc>
            </a:pPr>
            <a:r>
              <a:rPr lang="en-US" sz="2271" b="1">
                <a:solidFill>
                  <a:srgbClr val="0E0E0E"/>
                </a:solidFill>
                <a:latin typeface="Aileron Bold"/>
                <a:ea typeface="Aileron Bold"/>
                <a:cs typeface="Aileron Bold"/>
                <a:sym typeface="Aileron Bold"/>
              </a:rPr>
              <a:t>Karınca Algoritması</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659474" y="3184108"/>
            <a:ext cx="8484526" cy="4691980"/>
            <a:chOff x="0" y="0"/>
            <a:chExt cx="2663610" cy="1472988"/>
          </a:xfrm>
        </p:grpSpPr>
        <p:sp>
          <p:nvSpPr>
            <p:cNvPr id="5" name="Freeform 5"/>
            <p:cNvSpPr/>
            <p:nvPr/>
          </p:nvSpPr>
          <p:spPr>
            <a:xfrm>
              <a:off x="0" y="0"/>
              <a:ext cx="2663610" cy="1472988"/>
            </a:xfrm>
            <a:custGeom>
              <a:avLst/>
              <a:gdLst/>
              <a:ahLst/>
              <a:cxnLst/>
              <a:rect l="l" t="t" r="r" b="b"/>
              <a:pathLst>
                <a:path w="2663610" h="1472988">
                  <a:moveTo>
                    <a:pt x="36499" y="0"/>
                  </a:moveTo>
                  <a:lnTo>
                    <a:pt x="2627111" y="0"/>
                  </a:lnTo>
                  <a:cubicBezTo>
                    <a:pt x="2647269" y="0"/>
                    <a:pt x="2663610" y="16341"/>
                    <a:pt x="2663610" y="36499"/>
                  </a:cubicBezTo>
                  <a:lnTo>
                    <a:pt x="2663610" y="1436489"/>
                  </a:lnTo>
                  <a:cubicBezTo>
                    <a:pt x="2663610" y="1446169"/>
                    <a:pt x="2659764" y="1455453"/>
                    <a:pt x="2652920" y="1462298"/>
                  </a:cubicBezTo>
                  <a:cubicBezTo>
                    <a:pt x="2646075" y="1469143"/>
                    <a:pt x="2636791" y="1472988"/>
                    <a:pt x="2627111" y="1472988"/>
                  </a:cubicBezTo>
                  <a:lnTo>
                    <a:pt x="36499" y="1472988"/>
                  </a:lnTo>
                  <a:cubicBezTo>
                    <a:pt x="26819" y="1472988"/>
                    <a:pt x="17535" y="1469143"/>
                    <a:pt x="10690" y="1462298"/>
                  </a:cubicBezTo>
                  <a:cubicBezTo>
                    <a:pt x="3845" y="1455453"/>
                    <a:pt x="0" y="1446169"/>
                    <a:pt x="0" y="1436489"/>
                  </a:cubicBezTo>
                  <a:lnTo>
                    <a:pt x="0" y="36499"/>
                  </a:lnTo>
                  <a:cubicBezTo>
                    <a:pt x="0" y="26819"/>
                    <a:pt x="3845" y="17535"/>
                    <a:pt x="10690" y="10690"/>
                  </a:cubicBezTo>
                  <a:cubicBezTo>
                    <a:pt x="17535" y="3845"/>
                    <a:pt x="26819" y="0"/>
                    <a:pt x="36499" y="0"/>
                  </a:cubicBezTo>
                  <a:close/>
                </a:path>
              </a:pathLst>
            </a:custGeom>
            <a:solidFill>
              <a:srgbClr val="E7E7E7"/>
            </a:solidFill>
          </p:spPr>
          <p:txBody>
            <a:bodyPr/>
            <a:lstStyle/>
            <a:p>
              <a:endParaRPr lang="tr-TR"/>
            </a:p>
          </p:txBody>
        </p:sp>
        <p:sp>
          <p:nvSpPr>
            <p:cNvPr id="6" name="TextBox 6"/>
            <p:cNvSpPr txBox="1"/>
            <p:nvPr/>
          </p:nvSpPr>
          <p:spPr>
            <a:xfrm>
              <a:off x="0" y="-47625"/>
              <a:ext cx="2663610" cy="1520613"/>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804873" y="1119478"/>
            <a:ext cx="8339127" cy="1661033"/>
          </a:xfrm>
          <a:prstGeom prst="rect">
            <a:avLst/>
          </a:prstGeom>
        </p:spPr>
        <p:txBody>
          <a:bodyPr lIns="0" tIns="0" rIns="0" bIns="0" rtlCol="0" anchor="t">
            <a:spAutoFit/>
          </a:bodyPr>
          <a:lstStyle/>
          <a:p>
            <a:pPr algn="ctr">
              <a:lnSpc>
                <a:spcPts val="6465"/>
              </a:lnSpc>
            </a:pPr>
            <a:r>
              <a:rPr lang="en-US" sz="6099" spc="-536">
                <a:solidFill>
                  <a:srgbClr val="0E0E0E"/>
                </a:solidFill>
                <a:latin typeface="Garet"/>
                <a:ea typeface="Garet"/>
                <a:cs typeface="Garet"/>
                <a:sym typeface="Garet"/>
              </a:rPr>
              <a:t>Kısıt Yönetimi Açısından Sonuç</a:t>
            </a:r>
          </a:p>
        </p:txBody>
      </p:sp>
      <p:sp>
        <p:nvSpPr>
          <p:cNvPr id="8" name="TextBox 8"/>
          <p:cNvSpPr txBox="1"/>
          <p:nvPr/>
        </p:nvSpPr>
        <p:spPr>
          <a:xfrm>
            <a:off x="804873" y="3542549"/>
            <a:ext cx="8091874" cy="39274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Stres testleri (Demand = 950–1000 Mbps) göstermiştir ki:</a:t>
            </a:r>
          </a:p>
          <a:p>
            <a:pPr algn="just">
              <a:lnSpc>
                <a:spcPts val="3499"/>
              </a:lnSpc>
            </a:pPr>
            <a:r>
              <a:rPr lang="en-US" sz="2499">
                <a:solidFill>
                  <a:srgbClr val="0E0E0E"/>
                </a:solidFill>
                <a:latin typeface="Aileron"/>
                <a:ea typeface="Aileron"/>
                <a:cs typeface="Aileron"/>
                <a:sym typeface="Aileron"/>
              </a:rPr>
              <a:t>       ➥Q-Learning ve ACO uygun yol bulamadığında erken elenmiştir,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Genetik Algoritma ise daha uzun ama fiziksel olarak geçerli yollar bularak başarılı olmuştur.</a:t>
            </a:r>
          </a:p>
          <a:p>
            <a:pPr algn="just">
              <a:lnSpc>
                <a:spcPts val="3499"/>
              </a:lnSpc>
            </a:pPr>
            <a:r>
              <a:rPr lang="en-US" sz="2499">
                <a:solidFill>
                  <a:srgbClr val="0E0E0E"/>
                </a:solidFill>
                <a:latin typeface="Aileron"/>
                <a:ea typeface="Aileron"/>
                <a:cs typeface="Aileron"/>
                <a:sym typeface="Aileron"/>
              </a:rPr>
              <a:t>          ➥Bu durum, GA’nın zor ve sınır durumlarda (edge-case) daha güvenilir olduğunu ortaya koymaktadır.</a:t>
            </a:r>
          </a:p>
          <a:p>
            <a:pPr algn="just">
              <a:lnSpc>
                <a:spcPts val="3499"/>
              </a:lnSpc>
            </a:pPr>
            <a:endParaRPr lang="en-US" sz="2499">
              <a:solidFill>
                <a:srgbClr val="0E0E0E"/>
              </a:solidFill>
              <a:latin typeface="Aileron"/>
              <a:ea typeface="Aileron"/>
              <a:cs typeface="Aileron"/>
              <a:sym typeface="Aileron"/>
            </a:endParaRPr>
          </a:p>
        </p:txBody>
      </p:sp>
      <p:sp>
        <p:nvSpPr>
          <p:cNvPr id="9" name="TextBox 9"/>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2" name="TextBox 12"/>
          <p:cNvSpPr txBox="1"/>
          <p:nvPr/>
        </p:nvSpPr>
        <p:spPr>
          <a:xfrm>
            <a:off x="9680054" y="1119478"/>
            <a:ext cx="8339127" cy="841883"/>
          </a:xfrm>
          <a:prstGeom prst="rect">
            <a:avLst/>
          </a:prstGeom>
        </p:spPr>
        <p:txBody>
          <a:bodyPr lIns="0" tIns="0" rIns="0" bIns="0" rtlCol="0" anchor="t">
            <a:spAutoFit/>
          </a:bodyPr>
          <a:lstStyle/>
          <a:p>
            <a:pPr algn="ctr">
              <a:lnSpc>
                <a:spcPts val="6465"/>
              </a:lnSpc>
            </a:pPr>
            <a:r>
              <a:rPr lang="en-US" sz="6099" spc="-536">
                <a:solidFill>
                  <a:srgbClr val="0E0E0E"/>
                </a:solidFill>
                <a:latin typeface="Garet"/>
                <a:ea typeface="Garet"/>
                <a:cs typeface="Garet"/>
                <a:sym typeface="Garet"/>
              </a:rPr>
              <a:t>Nihai Karar </a:t>
            </a:r>
          </a:p>
        </p:txBody>
      </p:sp>
      <p:grpSp>
        <p:nvGrpSpPr>
          <p:cNvPr id="13" name="Group 13"/>
          <p:cNvGrpSpPr/>
          <p:nvPr/>
        </p:nvGrpSpPr>
        <p:grpSpPr>
          <a:xfrm>
            <a:off x="9534655" y="3184108"/>
            <a:ext cx="8484526" cy="4691980"/>
            <a:chOff x="0" y="0"/>
            <a:chExt cx="2663610" cy="1472988"/>
          </a:xfrm>
        </p:grpSpPr>
        <p:sp>
          <p:nvSpPr>
            <p:cNvPr id="14" name="Freeform 14"/>
            <p:cNvSpPr/>
            <p:nvPr/>
          </p:nvSpPr>
          <p:spPr>
            <a:xfrm>
              <a:off x="0" y="0"/>
              <a:ext cx="2663610" cy="1472988"/>
            </a:xfrm>
            <a:custGeom>
              <a:avLst/>
              <a:gdLst/>
              <a:ahLst/>
              <a:cxnLst/>
              <a:rect l="l" t="t" r="r" b="b"/>
              <a:pathLst>
                <a:path w="2663610" h="1472988">
                  <a:moveTo>
                    <a:pt x="36499" y="0"/>
                  </a:moveTo>
                  <a:lnTo>
                    <a:pt x="2627111" y="0"/>
                  </a:lnTo>
                  <a:cubicBezTo>
                    <a:pt x="2647269" y="0"/>
                    <a:pt x="2663610" y="16341"/>
                    <a:pt x="2663610" y="36499"/>
                  </a:cubicBezTo>
                  <a:lnTo>
                    <a:pt x="2663610" y="1436489"/>
                  </a:lnTo>
                  <a:cubicBezTo>
                    <a:pt x="2663610" y="1446169"/>
                    <a:pt x="2659764" y="1455453"/>
                    <a:pt x="2652920" y="1462298"/>
                  </a:cubicBezTo>
                  <a:cubicBezTo>
                    <a:pt x="2646075" y="1469143"/>
                    <a:pt x="2636791" y="1472988"/>
                    <a:pt x="2627111" y="1472988"/>
                  </a:cubicBezTo>
                  <a:lnTo>
                    <a:pt x="36499" y="1472988"/>
                  </a:lnTo>
                  <a:cubicBezTo>
                    <a:pt x="26819" y="1472988"/>
                    <a:pt x="17535" y="1469143"/>
                    <a:pt x="10690" y="1462298"/>
                  </a:cubicBezTo>
                  <a:cubicBezTo>
                    <a:pt x="3845" y="1455453"/>
                    <a:pt x="0" y="1446169"/>
                    <a:pt x="0" y="1436489"/>
                  </a:cubicBezTo>
                  <a:lnTo>
                    <a:pt x="0" y="36499"/>
                  </a:lnTo>
                  <a:cubicBezTo>
                    <a:pt x="0" y="26819"/>
                    <a:pt x="3845" y="17535"/>
                    <a:pt x="10690" y="10690"/>
                  </a:cubicBezTo>
                  <a:cubicBezTo>
                    <a:pt x="17535" y="3845"/>
                    <a:pt x="26819" y="0"/>
                    <a:pt x="36499" y="0"/>
                  </a:cubicBezTo>
                  <a:close/>
                </a:path>
              </a:pathLst>
            </a:custGeom>
            <a:solidFill>
              <a:srgbClr val="E7E7E7"/>
            </a:solidFill>
          </p:spPr>
          <p:txBody>
            <a:bodyPr/>
            <a:lstStyle/>
            <a:p>
              <a:endParaRPr lang="tr-TR"/>
            </a:p>
          </p:txBody>
        </p:sp>
        <p:sp>
          <p:nvSpPr>
            <p:cNvPr id="15" name="TextBox 15"/>
            <p:cNvSpPr txBox="1"/>
            <p:nvPr/>
          </p:nvSpPr>
          <p:spPr>
            <a:xfrm>
              <a:off x="0" y="-47625"/>
              <a:ext cx="2663610" cy="1520613"/>
            </a:xfrm>
            <a:prstGeom prst="rect">
              <a:avLst/>
            </a:prstGeom>
          </p:spPr>
          <p:txBody>
            <a:bodyPr lIns="50800" tIns="50800" rIns="50800" bIns="50800" rtlCol="0" anchor="ctr"/>
            <a:lstStyle/>
            <a:p>
              <a:pPr algn="ctr">
                <a:lnSpc>
                  <a:spcPts val="2800"/>
                </a:lnSpc>
              </a:pPr>
              <a:endParaRPr/>
            </a:p>
          </p:txBody>
        </p:sp>
      </p:grpSp>
      <p:sp>
        <p:nvSpPr>
          <p:cNvPr id="16" name="TextBox 16"/>
          <p:cNvSpPr txBox="1"/>
          <p:nvPr/>
        </p:nvSpPr>
        <p:spPr>
          <a:xfrm>
            <a:off x="9730982" y="3542549"/>
            <a:ext cx="8091874" cy="2613025"/>
          </a:xfrm>
          <a:prstGeom prst="rect">
            <a:avLst/>
          </a:prstGeom>
        </p:spPr>
        <p:txBody>
          <a:bodyPr lIns="0" tIns="0" rIns="0" bIns="0" rtlCol="0" anchor="t">
            <a:spAutoFit/>
          </a:bodyPr>
          <a:lstStyle/>
          <a:p>
            <a:pPr algn="just">
              <a:lnSpc>
                <a:spcPts val="3499"/>
              </a:lnSpc>
            </a:pPr>
            <a:r>
              <a:rPr lang="en-US" sz="2499">
                <a:solidFill>
                  <a:srgbClr val="0E0E0E"/>
                </a:solidFill>
                <a:latin typeface="Aileron"/>
                <a:ea typeface="Aileron"/>
                <a:cs typeface="Aileron"/>
                <a:sym typeface="Aileron"/>
              </a:rPr>
              <a:t>Q-Learning hız avantajına rağmen eğitim bağımlılığı nedeniyle, ACO ise yerel optimuma yakınsama eğilimi nedeniyle ana çözüm olarak tercih edilmemiştir.</a:t>
            </a:r>
          </a:p>
          <a:p>
            <a:pPr algn="just">
              <a:lnSpc>
                <a:spcPts val="3499"/>
              </a:lnSpc>
            </a:pPr>
            <a:r>
              <a:rPr lang="en-US" sz="2499">
                <a:solidFill>
                  <a:srgbClr val="0E0E0E"/>
                </a:solidFill>
                <a:latin typeface="Aileron"/>
                <a:ea typeface="Aileron"/>
                <a:cs typeface="Aileron"/>
                <a:sym typeface="Aileron"/>
              </a:rPr>
              <a:t> Çok amaçlı QoS rotalama probleminde, yüksek kısıtlı ve karmaşık senaryolarda en kararlı ve genellenebilir sonuçları üreten yöntem Genetik Algoritma olmuştur.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853172" y="4973307"/>
            <a:ext cx="7945882" cy="4475349"/>
            <a:chOff x="0" y="0"/>
            <a:chExt cx="1231025" cy="693349"/>
          </a:xfrm>
        </p:grpSpPr>
        <p:sp>
          <p:nvSpPr>
            <p:cNvPr id="5" name="Freeform 5"/>
            <p:cNvSpPr/>
            <p:nvPr/>
          </p:nvSpPr>
          <p:spPr>
            <a:xfrm>
              <a:off x="0" y="0"/>
              <a:ext cx="1231025" cy="693349"/>
            </a:xfrm>
            <a:custGeom>
              <a:avLst/>
              <a:gdLst/>
              <a:ahLst/>
              <a:cxnLst/>
              <a:rect l="l" t="t" r="r" b="b"/>
              <a:pathLst>
                <a:path w="1231025" h="693349">
                  <a:moveTo>
                    <a:pt x="38973" y="0"/>
                  </a:moveTo>
                  <a:lnTo>
                    <a:pt x="1192052" y="0"/>
                  </a:lnTo>
                  <a:cubicBezTo>
                    <a:pt x="1202388" y="0"/>
                    <a:pt x="1212301" y="4106"/>
                    <a:pt x="1219610" y="11415"/>
                  </a:cubicBezTo>
                  <a:cubicBezTo>
                    <a:pt x="1226919" y="18724"/>
                    <a:pt x="1231025" y="28637"/>
                    <a:pt x="1231025" y="38973"/>
                  </a:cubicBezTo>
                  <a:lnTo>
                    <a:pt x="1231025" y="654375"/>
                  </a:lnTo>
                  <a:cubicBezTo>
                    <a:pt x="1231025" y="664712"/>
                    <a:pt x="1226919" y="674625"/>
                    <a:pt x="1219610" y="681934"/>
                  </a:cubicBezTo>
                  <a:cubicBezTo>
                    <a:pt x="1212301" y="689243"/>
                    <a:pt x="1202388" y="693349"/>
                    <a:pt x="1192052" y="693349"/>
                  </a:cubicBezTo>
                  <a:lnTo>
                    <a:pt x="38973" y="693349"/>
                  </a:lnTo>
                  <a:cubicBezTo>
                    <a:pt x="28637" y="693349"/>
                    <a:pt x="18724" y="689243"/>
                    <a:pt x="11415" y="681934"/>
                  </a:cubicBezTo>
                  <a:cubicBezTo>
                    <a:pt x="4106" y="674625"/>
                    <a:pt x="0" y="664712"/>
                    <a:pt x="0" y="654375"/>
                  </a:cubicBezTo>
                  <a:lnTo>
                    <a:pt x="0" y="38973"/>
                  </a:lnTo>
                  <a:cubicBezTo>
                    <a:pt x="0" y="28637"/>
                    <a:pt x="4106" y="18724"/>
                    <a:pt x="11415" y="11415"/>
                  </a:cubicBezTo>
                  <a:cubicBezTo>
                    <a:pt x="18724" y="4106"/>
                    <a:pt x="28637" y="0"/>
                    <a:pt x="38973" y="0"/>
                  </a:cubicBezTo>
                  <a:close/>
                </a:path>
              </a:pathLst>
            </a:custGeom>
            <a:blipFill>
              <a:blip r:embed="rId4"/>
              <a:stretch>
                <a:fillRect t="-20670" b="-20670"/>
              </a:stretch>
            </a:blipFill>
          </p:spPr>
          <p:txBody>
            <a:bodyPr/>
            <a:lstStyle/>
            <a:p>
              <a:endParaRPr lang="tr-TR"/>
            </a:p>
          </p:txBody>
        </p:sp>
      </p:grpSp>
      <p:grpSp>
        <p:nvGrpSpPr>
          <p:cNvPr id="6" name="Group 6"/>
          <p:cNvGrpSpPr/>
          <p:nvPr/>
        </p:nvGrpSpPr>
        <p:grpSpPr>
          <a:xfrm>
            <a:off x="9670529" y="1548393"/>
            <a:ext cx="7892283" cy="7900263"/>
            <a:chOff x="0" y="0"/>
            <a:chExt cx="2078626" cy="2080728"/>
          </a:xfrm>
        </p:grpSpPr>
        <p:sp>
          <p:nvSpPr>
            <p:cNvPr id="7" name="Freeform 7"/>
            <p:cNvSpPr/>
            <p:nvPr/>
          </p:nvSpPr>
          <p:spPr>
            <a:xfrm>
              <a:off x="0" y="0"/>
              <a:ext cx="2078626" cy="2080728"/>
            </a:xfrm>
            <a:custGeom>
              <a:avLst/>
              <a:gdLst/>
              <a:ahLst/>
              <a:cxnLst/>
              <a:rect l="l" t="t" r="r" b="b"/>
              <a:pathLst>
                <a:path w="2078626" h="2080728">
                  <a:moveTo>
                    <a:pt x="39238" y="0"/>
                  </a:moveTo>
                  <a:lnTo>
                    <a:pt x="2039388" y="0"/>
                  </a:lnTo>
                  <a:cubicBezTo>
                    <a:pt x="2061059" y="0"/>
                    <a:pt x="2078626" y="17567"/>
                    <a:pt x="2078626" y="39238"/>
                  </a:cubicBezTo>
                  <a:lnTo>
                    <a:pt x="2078626" y="2041490"/>
                  </a:lnTo>
                  <a:cubicBezTo>
                    <a:pt x="2078626" y="2063161"/>
                    <a:pt x="2061059" y="2080728"/>
                    <a:pt x="2039388" y="2080728"/>
                  </a:cubicBezTo>
                  <a:lnTo>
                    <a:pt x="39238" y="2080728"/>
                  </a:lnTo>
                  <a:cubicBezTo>
                    <a:pt x="17567" y="2080728"/>
                    <a:pt x="0" y="2063161"/>
                    <a:pt x="0" y="2041490"/>
                  </a:cubicBezTo>
                  <a:lnTo>
                    <a:pt x="0" y="39238"/>
                  </a:lnTo>
                  <a:cubicBezTo>
                    <a:pt x="0" y="17567"/>
                    <a:pt x="17567" y="0"/>
                    <a:pt x="39238" y="0"/>
                  </a:cubicBezTo>
                  <a:close/>
                </a:path>
              </a:pathLst>
            </a:custGeom>
            <a:solidFill>
              <a:srgbClr val="E7E7E7"/>
            </a:solidFill>
          </p:spPr>
          <p:txBody>
            <a:bodyPr/>
            <a:lstStyle/>
            <a:p>
              <a:endParaRPr lang="tr-TR"/>
            </a:p>
          </p:txBody>
        </p:sp>
        <p:sp>
          <p:nvSpPr>
            <p:cNvPr id="8" name="TextBox 8"/>
            <p:cNvSpPr txBox="1"/>
            <p:nvPr/>
          </p:nvSpPr>
          <p:spPr>
            <a:xfrm>
              <a:off x="0" y="-47625"/>
              <a:ext cx="2078626" cy="2128353"/>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916003" y="1681743"/>
            <a:ext cx="7820219" cy="1409797"/>
          </a:xfrm>
          <a:prstGeom prst="rect">
            <a:avLst/>
          </a:prstGeom>
        </p:spPr>
        <p:txBody>
          <a:bodyPr lIns="0" tIns="0" rIns="0" bIns="0" rtlCol="0" anchor="t">
            <a:spAutoFit/>
          </a:bodyPr>
          <a:lstStyle/>
          <a:p>
            <a:pPr algn="just">
              <a:lnSpc>
                <a:spcPts val="10795"/>
              </a:lnSpc>
            </a:pPr>
            <a:r>
              <a:rPr lang="en-US" sz="10184" spc="-896">
                <a:solidFill>
                  <a:srgbClr val="0E0E0E"/>
                </a:solidFill>
                <a:latin typeface="Garet"/>
                <a:ea typeface="Garet"/>
                <a:cs typeface="Garet"/>
                <a:sym typeface="Garet"/>
              </a:rPr>
              <a:t> Q-Learning</a:t>
            </a:r>
          </a:p>
        </p:txBody>
      </p:sp>
      <p:sp>
        <p:nvSpPr>
          <p:cNvPr id="10" name="TextBox 10"/>
          <p:cNvSpPr txBox="1"/>
          <p:nvPr/>
        </p:nvSpPr>
        <p:spPr>
          <a:xfrm>
            <a:off x="10013429" y="2611755"/>
            <a:ext cx="7245871" cy="6170295"/>
          </a:xfrm>
          <a:prstGeom prst="rect">
            <a:avLst/>
          </a:prstGeom>
        </p:spPr>
        <p:txBody>
          <a:bodyPr lIns="0" tIns="0" rIns="0" bIns="0" rtlCol="0" anchor="t">
            <a:spAutoFit/>
          </a:bodyPr>
          <a:lstStyle/>
          <a:p>
            <a:pPr marL="582930" lvl="1" indent="-291465" algn="just">
              <a:lnSpc>
                <a:spcPts val="3779"/>
              </a:lnSpc>
              <a:buFont typeface="Arial"/>
              <a:buChar char="•"/>
            </a:pPr>
            <a:r>
              <a:rPr lang="en-US" sz="2700">
                <a:solidFill>
                  <a:srgbClr val="0E0E0E"/>
                </a:solidFill>
                <a:latin typeface="Aileron"/>
                <a:ea typeface="Aileron"/>
                <a:cs typeface="Aileron"/>
                <a:sym typeface="Aileron"/>
              </a:rPr>
              <a:t>Q-Learning, bir ajanın (agent) ağ içerisinde deneme-yanılma yoluyla en yüksek ödülü (en düşük maliyeti) veren yolu öğrenmesi esasına dayanır. Projemizde bu süreç şu şekilde modellenmiştir:</a:t>
            </a:r>
          </a:p>
          <a:p>
            <a:pPr marL="582930" lvl="1" indent="-291465" algn="just">
              <a:lnSpc>
                <a:spcPts val="3779"/>
              </a:lnSpc>
              <a:buFont typeface="Arial"/>
              <a:buChar char="•"/>
            </a:pPr>
            <a:r>
              <a:rPr lang="en-US" sz="2700">
                <a:solidFill>
                  <a:srgbClr val="0E0E0E"/>
                </a:solidFill>
                <a:latin typeface="Aileron"/>
                <a:ea typeface="Aileron"/>
                <a:cs typeface="Aileron"/>
                <a:sym typeface="Aileron"/>
              </a:rPr>
              <a:t>Durum (State): Ajanın o an üzerinde bulunduğu düğüm (node).</a:t>
            </a:r>
          </a:p>
          <a:p>
            <a:pPr marL="582930" lvl="1" indent="-291465" algn="just">
              <a:lnSpc>
                <a:spcPts val="3779"/>
              </a:lnSpc>
              <a:buFont typeface="Arial"/>
              <a:buChar char="•"/>
            </a:pPr>
            <a:r>
              <a:rPr lang="en-US" sz="2700">
                <a:solidFill>
                  <a:srgbClr val="0E0E0E"/>
                </a:solidFill>
                <a:latin typeface="Aileron"/>
                <a:ea typeface="Aileron"/>
                <a:cs typeface="Aileron"/>
                <a:sym typeface="Aileron"/>
              </a:rPr>
              <a:t>Eylem (Action): Mevcut düğümden, komşu olan bir sonraki düğüme geçiş.</a:t>
            </a:r>
          </a:p>
          <a:p>
            <a:pPr marL="582930" lvl="1" indent="-291465" algn="just">
              <a:lnSpc>
                <a:spcPts val="3779"/>
              </a:lnSpc>
              <a:buFont typeface="Arial"/>
              <a:buChar char="•"/>
            </a:pPr>
            <a:r>
              <a:rPr lang="en-US" sz="2700">
                <a:solidFill>
                  <a:srgbClr val="0E0E0E"/>
                </a:solidFill>
                <a:latin typeface="Aileron"/>
                <a:ea typeface="Aileron"/>
                <a:cs typeface="Aileron"/>
                <a:sym typeface="Aileron"/>
              </a:rPr>
              <a:t>Q-Tablosu (Q[s, a]): Her bir düğüm çifti için geçişin beklenen kalitesini tutan N X N boyutlu bir matris.</a:t>
            </a:r>
          </a:p>
          <a:p>
            <a:pPr algn="just">
              <a:lnSpc>
                <a:spcPts val="3779"/>
              </a:lnSpc>
            </a:pPr>
            <a:endParaRPr lang="en-US" sz="2700">
              <a:solidFill>
                <a:srgbClr val="0E0E0E"/>
              </a:solidFill>
              <a:latin typeface="Aileron"/>
              <a:ea typeface="Aileron"/>
              <a:cs typeface="Aileron"/>
              <a:sym typeface="Aileron"/>
            </a:endParaRPr>
          </a:p>
        </p:txBody>
      </p:sp>
      <p:sp>
        <p:nvSpPr>
          <p:cNvPr id="11" name="TextBox 11"/>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2" name="TextBox 12"/>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3" name="TextBox 13"/>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4" name="TextBox 14"/>
          <p:cNvSpPr txBox="1"/>
          <p:nvPr/>
        </p:nvSpPr>
        <p:spPr>
          <a:xfrm>
            <a:off x="9398875" y="1602105"/>
            <a:ext cx="8091874" cy="1057275"/>
          </a:xfrm>
          <a:prstGeom prst="rect">
            <a:avLst/>
          </a:prstGeom>
        </p:spPr>
        <p:txBody>
          <a:bodyPr lIns="0" tIns="0" rIns="0" bIns="0" rtlCol="0" anchor="t">
            <a:spAutoFit/>
          </a:bodyPr>
          <a:lstStyle/>
          <a:p>
            <a:pPr algn="ctr">
              <a:lnSpc>
                <a:spcPts val="4200"/>
              </a:lnSpc>
              <a:spcBef>
                <a:spcPct val="0"/>
              </a:spcBef>
            </a:pPr>
            <a:r>
              <a:rPr lang="en-US" sz="3000" b="1">
                <a:solidFill>
                  <a:srgbClr val="0E0E0E"/>
                </a:solidFill>
                <a:latin typeface="Aileron Bold"/>
                <a:ea typeface="Aileron Bold"/>
                <a:cs typeface="Aileron Bold"/>
                <a:sym typeface="Aileron Bold"/>
              </a:rPr>
              <a:t>TEMEL MANTIK VE MODELLEME</a:t>
            </a:r>
          </a:p>
          <a:p>
            <a:pPr algn="ctr">
              <a:lnSpc>
                <a:spcPts val="4200"/>
              </a:lnSpc>
              <a:spcBef>
                <a:spcPct val="0"/>
              </a:spcBef>
            </a:pPr>
            <a:endParaRPr lang="en-US" sz="3000" b="1">
              <a:solidFill>
                <a:srgbClr val="0E0E0E"/>
              </a:solidFill>
              <a:latin typeface="Aileron Bold"/>
              <a:ea typeface="Aileron Bold"/>
              <a:cs typeface="Aileron Bold"/>
              <a:sym typeface="Aileron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401338" y="2608927"/>
            <a:ext cx="16857962" cy="6842292"/>
            <a:chOff x="0" y="0"/>
            <a:chExt cx="4439957" cy="1802085"/>
          </a:xfrm>
        </p:grpSpPr>
        <p:sp>
          <p:nvSpPr>
            <p:cNvPr id="5" name="Freeform 5"/>
            <p:cNvSpPr/>
            <p:nvPr/>
          </p:nvSpPr>
          <p:spPr>
            <a:xfrm>
              <a:off x="0" y="0"/>
              <a:ext cx="4439957" cy="1802085"/>
            </a:xfrm>
            <a:custGeom>
              <a:avLst/>
              <a:gdLst/>
              <a:ahLst/>
              <a:cxnLst/>
              <a:rect l="l" t="t" r="r" b="b"/>
              <a:pathLst>
                <a:path w="4439957" h="1802085">
                  <a:moveTo>
                    <a:pt x="18370" y="0"/>
                  </a:moveTo>
                  <a:lnTo>
                    <a:pt x="4421587" y="0"/>
                  </a:lnTo>
                  <a:cubicBezTo>
                    <a:pt x="4426460" y="0"/>
                    <a:pt x="4431132" y="1935"/>
                    <a:pt x="4434577" y="5380"/>
                  </a:cubicBezTo>
                  <a:cubicBezTo>
                    <a:pt x="4438022" y="8825"/>
                    <a:pt x="4439957" y="13498"/>
                    <a:pt x="4439957" y="18370"/>
                  </a:cubicBezTo>
                  <a:lnTo>
                    <a:pt x="4439957" y="1783715"/>
                  </a:lnTo>
                  <a:cubicBezTo>
                    <a:pt x="4439957" y="1788587"/>
                    <a:pt x="4438022" y="1793260"/>
                    <a:pt x="4434577" y="1796705"/>
                  </a:cubicBezTo>
                  <a:cubicBezTo>
                    <a:pt x="4431132" y="1800150"/>
                    <a:pt x="4426460" y="1802085"/>
                    <a:pt x="4421587" y="1802085"/>
                  </a:cubicBezTo>
                  <a:lnTo>
                    <a:pt x="18370" y="1802085"/>
                  </a:lnTo>
                  <a:cubicBezTo>
                    <a:pt x="13498" y="1802085"/>
                    <a:pt x="8825" y="1800150"/>
                    <a:pt x="5380" y="1796705"/>
                  </a:cubicBezTo>
                  <a:cubicBezTo>
                    <a:pt x="1935" y="1793260"/>
                    <a:pt x="0" y="1788587"/>
                    <a:pt x="0" y="1783715"/>
                  </a:cubicBezTo>
                  <a:lnTo>
                    <a:pt x="0" y="18370"/>
                  </a:lnTo>
                  <a:cubicBezTo>
                    <a:pt x="0" y="13498"/>
                    <a:pt x="1935" y="8825"/>
                    <a:pt x="5380" y="5380"/>
                  </a:cubicBezTo>
                  <a:cubicBezTo>
                    <a:pt x="8825" y="1935"/>
                    <a:pt x="13498" y="0"/>
                    <a:pt x="18370" y="0"/>
                  </a:cubicBezTo>
                  <a:close/>
                </a:path>
              </a:pathLst>
            </a:custGeom>
            <a:solidFill>
              <a:srgbClr val="E7E7E7"/>
            </a:solidFill>
          </p:spPr>
          <p:txBody>
            <a:bodyPr/>
            <a:lstStyle/>
            <a:p>
              <a:endParaRPr lang="tr-TR"/>
            </a:p>
          </p:txBody>
        </p:sp>
        <p:sp>
          <p:nvSpPr>
            <p:cNvPr id="6" name="TextBox 6"/>
            <p:cNvSpPr txBox="1"/>
            <p:nvPr/>
          </p:nvSpPr>
          <p:spPr>
            <a:xfrm>
              <a:off x="0" y="-47625"/>
              <a:ext cx="4439957" cy="1849710"/>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401338" y="1278050"/>
            <a:ext cx="16343297" cy="2464928"/>
          </a:xfrm>
          <a:prstGeom prst="rect">
            <a:avLst/>
          </a:prstGeom>
        </p:spPr>
        <p:txBody>
          <a:bodyPr lIns="0" tIns="0" rIns="0" bIns="0" rtlCol="0" anchor="t">
            <a:spAutoFit/>
          </a:bodyPr>
          <a:lstStyle/>
          <a:p>
            <a:pPr algn="just">
              <a:lnSpc>
                <a:spcPts val="8268"/>
              </a:lnSpc>
            </a:pPr>
            <a:r>
              <a:rPr lang="en-US" sz="7800" spc="-686">
                <a:solidFill>
                  <a:srgbClr val="0E0E0E"/>
                </a:solidFill>
                <a:latin typeface="Garet"/>
                <a:ea typeface="Garet"/>
                <a:cs typeface="Garet"/>
                <a:sym typeface="Garet"/>
              </a:rPr>
              <a:t>Tasarım Adımları ve Akış</a:t>
            </a:r>
          </a:p>
          <a:p>
            <a:pPr algn="just">
              <a:lnSpc>
                <a:spcPts val="10795"/>
              </a:lnSpc>
            </a:pPr>
            <a:endParaRPr lang="en-US" sz="7800" spc="-686">
              <a:solidFill>
                <a:srgbClr val="0E0E0E"/>
              </a:solidFill>
              <a:latin typeface="Garet"/>
              <a:ea typeface="Garet"/>
              <a:cs typeface="Garet"/>
              <a:sym typeface="Garet"/>
            </a:endParaRPr>
          </a:p>
        </p:txBody>
      </p:sp>
      <p:sp>
        <p:nvSpPr>
          <p:cNvPr id="8" name="TextBox 8"/>
          <p:cNvSpPr txBox="1"/>
          <p:nvPr/>
        </p:nvSpPr>
        <p:spPr>
          <a:xfrm>
            <a:off x="844160" y="3695353"/>
            <a:ext cx="15540546" cy="5805564"/>
          </a:xfrm>
          <a:prstGeom prst="rect">
            <a:avLst/>
          </a:prstGeom>
        </p:spPr>
        <p:txBody>
          <a:bodyPr lIns="0" tIns="0" rIns="0" bIns="0" rtlCol="0" anchor="t">
            <a:spAutoFit/>
          </a:bodyPr>
          <a:lstStyle/>
          <a:p>
            <a:pPr marL="582930" lvl="1" indent="-291465" algn="just">
              <a:lnSpc>
                <a:spcPts val="3779"/>
              </a:lnSpc>
              <a:buAutoNum type="arabicPeriod"/>
            </a:pPr>
            <a:r>
              <a:rPr lang="en-US" sz="2700" dirty="0">
                <a:solidFill>
                  <a:srgbClr val="0E0E0E"/>
                </a:solidFill>
                <a:latin typeface="Aileron"/>
                <a:ea typeface="Aileron"/>
                <a:cs typeface="Aileron"/>
                <a:sym typeface="Aileron"/>
              </a:rPr>
              <a:t>Q-</a:t>
            </a:r>
            <a:r>
              <a:rPr lang="en-US" sz="2700" dirty="0" err="1">
                <a:solidFill>
                  <a:srgbClr val="0E0E0E"/>
                </a:solidFill>
                <a:latin typeface="Aileron"/>
                <a:ea typeface="Aileron"/>
                <a:cs typeface="Aileron"/>
                <a:sym typeface="Aileron"/>
              </a:rPr>
              <a:t>Tablosunun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İlklendirilmesi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Başlangıçta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tüm</a:t>
            </a:r>
            <a:r>
              <a:rPr lang="en-US" sz="2700" dirty="0">
                <a:solidFill>
                  <a:srgbClr val="0E0E0E"/>
                </a:solidFill>
                <a:latin typeface="Aileron"/>
                <a:ea typeface="Aileron"/>
                <a:cs typeface="Aileron"/>
                <a:sym typeface="Aileron"/>
              </a:rPr>
              <a:t> Q </a:t>
            </a:r>
            <a:r>
              <a:rPr lang="en-US" sz="2700" dirty="0" err="1">
                <a:solidFill>
                  <a:srgbClr val="0E0E0E"/>
                </a:solidFill>
                <a:latin typeface="Aileron"/>
                <a:ea typeface="Aileron"/>
                <a:cs typeface="Aileron"/>
                <a:sym typeface="Aileron"/>
              </a:rPr>
              <a:t>değerleri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doğrudan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bağlantı</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maliyetlerinin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negatifleri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ile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doldurulur</a:t>
            </a:r>
            <a:r>
              <a:rPr lang="en-US" sz="2700" dirty="0">
                <a:solidFill>
                  <a:srgbClr val="0E0E0E"/>
                </a:solidFill>
                <a:latin typeface="Aileron"/>
                <a:ea typeface="Aileron"/>
                <a:cs typeface="Aileron"/>
                <a:sym typeface="Aileron"/>
              </a:rPr>
              <a:t>.</a:t>
            </a:r>
          </a:p>
          <a:p>
            <a:pPr marL="582930" lvl="1" indent="-291465" algn="just">
              <a:lnSpc>
                <a:spcPts val="3779"/>
              </a:lnSpc>
              <a:buAutoNum type="arabicPeriod"/>
            </a:pPr>
            <a:r>
              <a:rPr lang="en-US" sz="2700" dirty="0">
                <a:solidFill>
                  <a:srgbClr val="0E0E0E"/>
                </a:solidFill>
                <a:latin typeface="Aileron"/>
                <a:ea typeface="Aileron"/>
                <a:cs typeface="Aileron"/>
                <a:sym typeface="Aileron"/>
              </a:rPr>
              <a:t>epsilon-Greedy </a:t>
            </a:r>
            <a:r>
              <a:rPr lang="en-US" sz="2700" dirty="0" err="1">
                <a:solidFill>
                  <a:srgbClr val="0E0E0E"/>
                </a:solidFill>
                <a:latin typeface="Aileron"/>
                <a:ea typeface="Aileron"/>
                <a:cs typeface="Aileron"/>
                <a:sym typeface="Aileron"/>
              </a:rPr>
              <a:t>Stratejisi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Ajanın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yerel</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optimumlara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sıkışmasını</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önlemek</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için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belirli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bir</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olasılıkla</a:t>
            </a:r>
            <a:r>
              <a:rPr lang="en-US" sz="2700" dirty="0">
                <a:solidFill>
                  <a:srgbClr val="0E0E0E"/>
                </a:solidFill>
                <a:latin typeface="Aileron"/>
                <a:ea typeface="Aileron"/>
                <a:cs typeface="Aileron"/>
                <a:sym typeface="Aileron"/>
              </a:rPr>
              <a:t> (epsilon) </a:t>
            </a:r>
            <a:r>
              <a:rPr lang="en-US" sz="2700" dirty="0" err="1">
                <a:solidFill>
                  <a:srgbClr val="0E0E0E"/>
                </a:solidFill>
                <a:latin typeface="Aileron"/>
                <a:ea typeface="Aileron"/>
                <a:cs typeface="Aileron"/>
                <a:sym typeface="Aileron"/>
              </a:rPr>
              <a:t>rastgele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keşif</a:t>
            </a:r>
            <a:r>
              <a:rPr lang="en-US" sz="2700" dirty="0">
                <a:solidFill>
                  <a:srgbClr val="0E0E0E"/>
                </a:solidFill>
                <a:latin typeface="Aileron"/>
                <a:ea typeface="Aileron"/>
                <a:cs typeface="Aileron"/>
                <a:sym typeface="Aileron"/>
              </a:rPr>
              <a:t> (exploration), </a:t>
            </a:r>
            <a:r>
              <a:rPr lang="en-US" sz="2700" dirty="0" err="1">
                <a:solidFill>
                  <a:srgbClr val="0E0E0E"/>
                </a:solidFill>
                <a:latin typeface="Aileron"/>
                <a:ea typeface="Aileron"/>
                <a:cs typeface="Aileron"/>
                <a:sym typeface="Aileron"/>
              </a:rPr>
              <a:t>geri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kalan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durumda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ise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bildiği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en</a:t>
            </a:r>
            <a:r>
              <a:rPr lang="en-US" sz="2700" dirty="0">
                <a:solidFill>
                  <a:srgbClr val="0E0E0E"/>
                </a:solidFill>
                <a:latin typeface="Aileron"/>
                <a:ea typeface="Aileron"/>
                <a:cs typeface="Aileron"/>
                <a:sym typeface="Aileron"/>
              </a:rPr>
              <a:t> iyi </a:t>
            </a:r>
            <a:r>
              <a:rPr lang="en-US" sz="2700" dirty="0" err="1">
                <a:solidFill>
                  <a:srgbClr val="0E0E0E"/>
                </a:solidFill>
                <a:latin typeface="Aileron"/>
                <a:ea typeface="Aileron"/>
                <a:cs typeface="Aileron"/>
                <a:sym typeface="Aileron"/>
              </a:rPr>
              <a:t>yolu</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seçme</a:t>
            </a:r>
            <a:r>
              <a:rPr lang="en-US" sz="2700" dirty="0">
                <a:solidFill>
                  <a:srgbClr val="0E0E0E"/>
                </a:solidFill>
                <a:latin typeface="Aileron"/>
                <a:ea typeface="Aileron"/>
                <a:cs typeface="Aileron"/>
                <a:sym typeface="Aileron"/>
              </a:rPr>
              <a:t> (exploitation) </a:t>
            </a:r>
            <a:r>
              <a:rPr lang="en-US" sz="2700" dirty="0" err="1">
                <a:solidFill>
                  <a:srgbClr val="0E0E0E"/>
                </a:solidFill>
                <a:latin typeface="Aileron"/>
                <a:ea typeface="Aileron"/>
                <a:cs typeface="Aileron"/>
                <a:sym typeface="Aileron"/>
              </a:rPr>
              <a:t>mekanizması</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kullanılmıştır</a:t>
            </a:r>
            <a:r>
              <a:rPr lang="en-US" sz="2700" dirty="0">
                <a:solidFill>
                  <a:srgbClr val="0E0E0E"/>
                </a:solidFill>
                <a:latin typeface="Aileron"/>
                <a:ea typeface="Aileron"/>
                <a:cs typeface="Aileron"/>
                <a:sym typeface="Aileron"/>
              </a:rPr>
              <a:t>.</a:t>
            </a:r>
          </a:p>
          <a:p>
            <a:pPr marL="582930" lvl="1" indent="-291465" algn="just">
              <a:lnSpc>
                <a:spcPts val="3779"/>
              </a:lnSpc>
              <a:buAutoNum type="arabicPeriod"/>
            </a:pPr>
            <a:r>
              <a:rPr lang="en-US" sz="2700" dirty="0" err="1">
                <a:solidFill>
                  <a:srgbClr val="0E0E0E"/>
                </a:solidFill>
                <a:latin typeface="Aileron"/>
                <a:ea typeface="Aileron"/>
                <a:cs typeface="Aileron"/>
                <a:sym typeface="Aileron"/>
              </a:rPr>
              <a:t>Çok</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Amaçlı</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Maliyet</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Fonksiyonu</a:t>
            </a:r>
            <a:r>
              <a:rPr lang="en-US" sz="2700" dirty="0">
                <a:solidFill>
                  <a:srgbClr val="0E0E0E"/>
                </a:solidFill>
                <a:latin typeface="Aileron"/>
                <a:ea typeface="Aileron"/>
                <a:cs typeface="Aileron"/>
                <a:sym typeface="Aileron"/>
              </a:rPr>
              <a:t>: Her </a:t>
            </a:r>
            <a:r>
              <a:rPr lang="en-US" sz="2700" dirty="0" err="1">
                <a:solidFill>
                  <a:srgbClr val="0E0E0E"/>
                </a:solidFill>
                <a:latin typeface="Aileron"/>
                <a:ea typeface="Aileron"/>
                <a:cs typeface="Aileron"/>
                <a:sym typeface="Aileron"/>
              </a:rPr>
              <a:t>adımda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ödül</a:t>
            </a:r>
            <a:r>
              <a:rPr lang="en-US" sz="2700" dirty="0">
                <a:solidFill>
                  <a:srgbClr val="0E0E0E"/>
                </a:solidFill>
                <a:latin typeface="Aileron"/>
                <a:ea typeface="Aileron"/>
                <a:cs typeface="Aileron"/>
                <a:sym typeface="Aileron"/>
              </a:rPr>
              <a:t> (reward) </a:t>
            </a:r>
            <a:r>
              <a:rPr lang="en-US" sz="2700" dirty="0" err="1">
                <a:solidFill>
                  <a:srgbClr val="0E0E0E"/>
                </a:solidFill>
                <a:latin typeface="Aileron"/>
                <a:ea typeface="Aileron"/>
                <a:cs typeface="Aileron"/>
                <a:sym typeface="Aileron"/>
              </a:rPr>
              <a:t>hesaplanırken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gecikme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güvenilirlik</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ve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kaynak</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kullanımı</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ağırlıklı</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toplam</a:t>
            </a:r>
            <a:r>
              <a:rPr lang="en-US" sz="2700" dirty="0">
                <a:solidFill>
                  <a:srgbClr val="0E0E0E"/>
                </a:solidFill>
                <a:latin typeface="Aileron"/>
                <a:ea typeface="Aileron"/>
                <a:cs typeface="Aileron"/>
                <a:sym typeface="Aileron"/>
              </a:rPr>
              <a:t> (Weighted Sum) </a:t>
            </a:r>
            <a:r>
              <a:rPr lang="en-US" sz="2700" dirty="0" err="1">
                <a:solidFill>
                  <a:srgbClr val="0E0E0E"/>
                </a:solidFill>
                <a:latin typeface="Aileron"/>
                <a:ea typeface="Aileron"/>
                <a:cs typeface="Aileron"/>
                <a:sym typeface="Aileron"/>
              </a:rPr>
              <a:t>yöntemiyle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birleştirilmiştir</a:t>
            </a:r>
            <a:r>
              <a:rPr lang="en-US" sz="2700" dirty="0">
                <a:solidFill>
                  <a:srgbClr val="0E0E0E"/>
                </a:solidFill>
                <a:latin typeface="Aileron"/>
                <a:ea typeface="Aileron"/>
                <a:cs typeface="Aileron"/>
                <a:sym typeface="Aileron"/>
              </a:rPr>
              <a:t>.</a:t>
            </a:r>
          </a:p>
          <a:p>
            <a:pPr algn="just">
              <a:lnSpc>
                <a:spcPts val="3779"/>
              </a:lnSpc>
            </a:pPr>
            <a:r>
              <a:rPr lang="tr-TR" sz="2700" dirty="0">
                <a:solidFill>
                  <a:srgbClr val="0E0E0E"/>
                </a:solidFill>
                <a:latin typeface="Aileron"/>
                <a:ea typeface="Aileron"/>
                <a:cs typeface="Aileron"/>
                <a:sym typeface="Aileron"/>
              </a:rPr>
              <a:t>    </a:t>
            </a:r>
            <a:r>
              <a:rPr lang="en-US" sz="2700" dirty="0">
                <a:solidFill>
                  <a:srgbClr val="0E0E0E"/>
                </a:solidFill>
                <a:latin typeface="Aileron"/>
                <a:ea typeface="Aileron"/>
                <a:cs typeface="Aileron"/>
                <a:sym typeface="Aileron"/>
              </a:rPr>
              <a:t>4.Güncelleme </a:t>
            </a:r>
            <a:r>
              <a:rPr lang="en-US" sz="2700" dirty="0" err="1">
                <a:solidFill>
                  <a:srgbClr val="0E0E0E"/>
                </a:solidFill>
                <a:latin typeface="Aileron"/>
                <a:ea typeface="Aileron"/>
                <a:cs typeface="Aileron"/>
                <a:sym typeface="Aileron"/>
              </a:rPr>
              <a:t>Kuralı</a:t>
            </a:r>
            <a:r>
              <a:rPr lang="en-US" sz="2700" dirty="0">
                <a:solidFill>
                  <a:srgbClr val="0E0E0E"/>
                </a:solidFill>
                <a:latin typeface="Aileron"/>
                <a:ea typeface="Aileron"/>
                <a:cs typeface="Aileron"/>
                <a:sym typeface="Aileron"/>
              </a:rPr>
              <a:t>:</a:t>
            </a:r>
            <a:r>
              <a:rPr lang="tr-TR" sz="2700" dirty="0">
                <a:solidFill>
                  <a:srgbClr val="0E0E0E"/>
                </a:solidFill>
                <a:latin typeface="Aileron"/>
                <a:ea typeface="Aileron"/>
                <a:cs typeface="Aileron"/>
                <a:sym typeface="Aileron"/>
              </a:rPr>
              <a:t> Q(</a:t>
            </a:r>
            <a:r>
              <a:rPr lang="tr-TR" sz="2700" dirty="0" err="1">
                <a:solidFill>
                  <a:srgbClr val="0E0E0E"/>
                </a:solidFill>
                <a:latin typeface="Aileron"/>
                <a:ea typeface="Aileron"/>
                <a:cs typeface="Aileron"/>
                <a:sym typeface="Aileron"/>
              </a:rPr>
              <a:t>s,a</a:t>
            </a:r>
            <a:r>
              <a:rPr lang="tr-TR" sz="2700" dirty="0">
                <a:solidFill>
                  <a:srgbClr val="0E0E0E"/>
                </a:solidFill>
                <a:latin typeface="Aileron"/>
                <a:ea typeface="Aileron"/>
                <a:cs typeface="Aileron"/>
                <a:sym typeface="Aileron"/>
              </a:rPr>
              <a:t>) = Q(</a:t>
            </a:r>
            <a:r>
              <a:rPr lang="tr-TR" sz="2700" dirty="0" err="1">
                <a:solidFill>
                  <a:srgbClr val="0E0E0E"/>
                </a:solidFill>
                <a:latin typeface="Aileron"/>
                <a:ea typeface="Aileron"/>
                <a:cs typeface="Aileron"/>
                <a:sym typeface="Aileron"/>
              </a:rPr>
              <a:t>s,a</a:t>
            </a:r>
            <a:r>
              <a:rPr lang="tr-TR" sz="2700" dirty="0">
                <a:solidFill>
                  <a:srgbClr val="0E0E0E"/>
                </a:solidFill>
                <a:latin typeface="Aileron"/>
                <a:ea typeface="Aileron"/>
                <a:cs typeface="Aileron"/>
                <a:sym typeface="Aileron"/>
              </a:rPr>
              <a:t>) + </a:t>
            </a:r>
            <a:r>
              <a:rPr lang="tr-TR" sz="2700" dirty="0" err="1">
                <a:solidFill>
                  <a:srgbClr val="0E0E0E"/>
                </a:solidFill>
                <a:latin typeface="Aileron"/>
                <a:ea typeface="Aileron"/>
                <a:cs typeface="Aileron"/>
                <a:sym typeface="Aileron"/>
              </a:rPr>
              <a:t>alpha</a:t>
            </a:r>
            <a:r>
              <a:rPr lang="tr-TR" sz="2700" dirty="0">
                <a:solidFill>
                  <a:srgbClr val="0E0E0E"/>
                </a:solidFill>
                <a:latin typeface="Aileron"/>
                <a:ea typeface="Aileron"/>
                <a:cs typeface="Aileron"/>
                <a:sym typeface="Aileron"/>
              </a:rPr>
              <a:t> [r + gamma * </a:t>
            </a:r>
            <a:r>
              <a:rPr lang="tr-TR" sz="2700" dirty="0" err="1">
                <a:solidFill>
                  <a:srgbClr val="0E0E0E"/>
                </a:solidFill>
                <a:latin typeface="Aileron"/>
                <a:ea typeface="Aileron"/>
                <a:cs typeface="Aileron"/>
                <a:sym typeface="Aileron"/>
              </a:rPr>
              <a:t>maxQ</a:t>
            </a:r>
            <a:r>
              <a:rPr lang="tr-TR" sz="2700" dirty="0">
                <a:solidFill>
                  <a:srgbClr val="0E0E0E"/>
                </a:solidFill>
                <a:latin typeface="Aileron"/>
                <a:ea typeface="Aileron"/>
                <a:cs typeface="Aileron"/>
                <a:sym typeface="Aileron"/>
              </a:rPr>
              <a:t>(</a:t>
            </a:r>
            <a:r>
              <a:rPr lang="tr-TR" sz="2700" dirty="0" err="1">
                <a:solidFill>
                  <a:srgbClr val="0E0E0E"/>
                </a:solidFill>
                <a:latin typeface="Aileron"/>
                <a:ea typeface="Aileron"/>
                <a:cs typeface="Aileron"/>
                <a:sym typeface="Aileron"/>
              </a:rPr>
              <a:t>s’,a</a:t>
            </a:r>
            <a:r>
              <a:rPr lang="tr-TR" sz="2700" dirty="0">
                <a:solidFill>
                  <a:srgbClr val="0E0E0E"/>
                </a:solidFill>
                <a:latin typeface="Aileron"/>
                <a:ea typeface="Aileron"/>
                <a:cs typeface="Aileron"/>
                <a:sym typeface="Aileron"/>
              </a:rPr>
              <a:t>’) – Q(s, a)]	</a:t>
            </a:r>
            <a:endParaRPr lang="tr-TR" sz="2800" dirty="0"/>
          </a:p>
          <a:p>
            <a:pPr algn="just">
              <a:lnSpc>
                <a:spcPts val="3779"/>
              </a:lnSpc>
            </a:pPr>
            <a:r>
              <a:rPr lang="tr-TR"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Burada</a:t>
            </a:r>
            <a:r>
              <a:rPr lang="en-US" sz="2700" dirty="0">
                <a:solidFill>
                  <a:srgbClr val="0E0E0E"/>
                </a:solidFill>
                <a:latin typeface="Aileron"/>
                <a:ea typeface="Aileron"/>
                <a:cs typeface="Aileron"/>
                <a:sym typeface="Aileron"/>
              </a:rPr>
              <a:t> alpha </a:t>
            </a:r>
            <a:r>
              <a:rPr lang="en-US" sz="2700" dirty="0" err="1">
                <a:solidFill>
                  <a:srgbClr val="0E0E0E"/>
                </a:solidFill>
                <a:latin typeface="Aileron"/>
                <a:ea typeface="Aileron"/>
                <a:cs typeface="Aileron"/>
                <a:sym typeface="Aileron"/>
              </a:rPr>
              <a:t>öğrenme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oranını</a:t>
            </a:r>
            <a:r>
              <a:rPr lang="en-US" sz="2700" dirty="0">
                <a:solidFill>
                  <a:srgbClr val="0E0E0E"/>
                </a:solidFill>
                <a:latin typeface="Aileron"/>
                <a:ea typeface="Aileron"/>
                <a:cs typeface="Aileron"/>
                <a:sym typeface="Aileron"/>
              </a:rPr>
              <a:t> (learning rate), gamma </a:t>
            </a:r>
            <a:r>
              <a:rPr lang="en-US" sz="2700" dirty="0" err="1">
                <a:solidFill>
                  <a:srgbClr val="0E0E0E"/>
                </a:solidFill>
                <a:latin typeface="Aileron"/>
                <a:ea typeface="Aileron"/>
                <a:cs typeface="Aileron"/>
                <a:sym typeface="Aileron"/>
              </a:rPr>
              <a:t>ise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gelecekteki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ödüllerin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önemini</a:t>
            </a:r>
            <a:r>
              <a:rPr lang="en-US" sz="2700" dirty="0">
                <a:solidFill>
                  <a:srgbClr val="0E0E0E"/>
                </a:solidFill>
                <a:latin typeface="Aileron"/>
                <a:ea typeface="Aileron"/>
                <a:cs typeface="Aileron"/>
                <a:sym typeface="Aileron"/>
              </a:rPr>
              <a:t> (discount</a:t>
            </a:r>
            <a:endParaRPr lang="tr-TR" sz="2700" dirty="0">
              <a:solidFill>
                <a:srgbClr val="0E0E0E"/>
              </a:solidFill>
              <a:latin typeface="Aileron"/>
              <a:ea typeface="Aileron"/>
              <a:cs typeface="Aileron"/>
              <a:sym typeface="Aileron"/>
            </a:endParaRPr>
          </a:p>
          <a:p>
            <a:pPr algn="just">
              <a:lnSpc>
                <a:spcPts val="3779"/>
              </a:lnSpc>
            </a:pPr>
            <a:r>
              <a:rPr lang="tr-TR" sz="2700" dirty="0">
                <a:solidFill>
                  <a:srgbClr val="0E0E0E"/>
                </a:solidFill>
                <a:latin typeface="Aileron"/>
                <a:ea typeface="Aileron"/>
                <a:cs typeface="Aileron"/>
                <a:sym typeface="Aileron"/>
              </a:rPr>
              <a:t>   </a:t>
            </a:r>
            <a:r>
              <a:rPr lang="en-US" sz="2700" dirty="0">
                <a:solidFill>
                  <a:srgbClr val="0E0E0E"/>
                </a:solidFill>
                <a:latin typeface="Aileron"/>
                <a:ea typeface="Aileron"/>
                <a:cs typeface="Aileron"/>
                <a:sym typeface="Aileron"/>
              </a:rPr>
              <a:t> factor) </a:t>
            </a:r>
            <a:r>
              <a:rPr lang="en-US" sz="2700" dirty="0" err="1">
                <a:solidFill>
                  <a:srgbClr val="0E0E0E"/>
                </a:solidFill>
                <a:latin typeface="Aileron"/>
                <a:ea typeface="Aileron"/>
                <a:cs typeface="Aileron"/>
                <a:sym typeface="Aileron"/>
              </a:rPr>
              <a:t>temsil</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eder</a:t>
            </a:r>
            <a:r>
              <a:rPr lang="en-US" sz="2700" dirty="0">
                <a:solidFill>
                  <a:srgbClr val="0E0E0E"/>
                </a:solidFill>
                <a:latin typeface="Aileron"/>
                <a:ea typeface="Aileron"/>
                <a:cs typeface="Aileron"/>
                <a:sym typeface="Aileron"/>
              </a:rPr>
              <a:t>.</a:t>
            </a:r>
          </a:p>
          <a:p>
            <a:pPr algn="just">
              <a:lnSpc>
                <a:spcPts val="3779"/>
              </a:lnSpc>
            </a:pPr>
            <a:endParaRPr lang="en-US" sz="2700" dirty="0">
              <a:solidFill>
                <a:srgbClr val="0E0E0E"/>
              </a:solidFill>
              <a:latin typeface="Aileron"/>
              <a:ea typeface="Aileron"/>
              <a:cs typeface="Aileron"/>
              <a:sym typeface="Aileron"/>
            </a:endParaRPr>
          </a:p>
          <a:p>
            <a:pPr algn="just">
              <a:lnSpc>
                <a:spcPts val="3779"/>
              </a:lnSpc>
            </a:pPr>
            <a:endParaRPr lang="en-US" sz="2700" dirty="0">
              <a:solidFill>
                <a:srgbClr val="0E0E0E"/>
              </a:solidFill>
              <a:latin typeface="Aileron"/>
              <a:ea typeface="Aileron"/>
              <a:cs typeface="Aileron"/>
              <a:sym typeface="Aileron"/>
            </a:endParaRPr>
          </a:p>
        </p:txBody>
      </p:sp>
      <p:sp>
        <p:nvSpPr>
          <p:cNvPr id="9" name="TextBox 9"/>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2" name="TextBox 12"/>
          <p:cNvSpPr txBox="1"/>
          <p:nvPr/>
        </p:nvSpPr>
        <p:spPr>
          <a:xfrm>
            <a:off x="724544" y="2710301"/>
            <a:ext cx="7245871" cy="1407795"/>
          </a:xfrm>
          <a:prstGeom prst="rect">
            <a:avLst/>
          </a:prstGeom>
        </p:spPr>
        <p:txBody>
          <a:bodyPr lIns="0" tIns="0" rIns="0" bIns="0" rtlCol="0" anchor="t">
            <a:spAutoFit/>
          </a:bodyPr>
          <a:lstStyle/>
          <a:p>
            <a:pPr algn="just">
              <a:lnSpc>
                <a:spcPts val="3779"/>
              </a:lnSpc>
            </a:pPr>
            <a:r>
              <a:rPr lang="en-US" sz="2700">
                <a:solidFill>
                  <a:srgbClr val="0E0E0E"/>
                </a:solidFill>
                <a:latin typeface="Aileron"/>
                <a:ea typeface="Aileron"/>
                <a:cs typeface="Aileron"/>
                <a:sym typeface="Aileron"/>
              </a:rPr>
              <a:t>   Algoritmamızı şu altı temel adım üzerine inşa ettik:</a:t>
            </a:r>
          </a:p>
          <a:p>
            <a:pPr algn="just">
              <a:lnSpc>
                <a:spcPts val="3779"/>
              </a:lnSpc>
            </a:pPr>
            <a:endParaRPr lang="en-US" sz="2700">
              <a:solidFill>
                <a:srgbClr val="0E0E0E"/>
              </a:solidFill>
              <a:latin typeface="Aileron"/>
              <a:ea typeface="Aileron"/>
              <a:cs typeface="Aileron"/>
              <a:sym typeface="Aileron"/>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215961" y="1068760"/>
            <a:ext cx="17594110" cy="5401649"/>
            <a:chOff x="0" y="0"/>
            <a:chExt cx="4633840" cy="1422657"/>
          </a:xfrm>
        </p:grpSpPr>
        <p:sp>
          <p:nvSpPr>
            <p:cNvPr id="5" name="Freeform 5"/>
            <p:cNvSpPr/>
            <p:nvPr/>
          </p:nvSpPr>
          <p:spPr>
            <a:xfrm>
              <a:off x="0" y="0"/>
              <a:ext cx="4633840" cy="1422657"/>
            </a:xfrm>
            <a:custGeom>
              <a:avLst/>
              <a:gdLst/>
              <a:ahLst/>
              <a:cxnLst/>
              <a:rect l="l" t="t" r="r" b="b"/>
              <a:pathLst>
                <a:path w="4633840" h="1422657">
                  <a:moveTo>
                    <a:pt x="17601" y="0"/>
                  </a:moveTo>
                  <a:lnTo>
                    <a:pt x="4616238" y="0"/>
                  </a:lnTo>
                  <a:cubicBezTo>
                    <a:pt x="4620907" y="0"/>
                    <a:pt x="4625384" y="1854"/>
                    <a:pt x="4628685" y="5155"/>
                  </a:cubicBezTo>
                  <a:cubicBezTo>
                    <a:pt x="4631985" y="8456"/>
                    <a:pt x="4633840" y="12933"/>
                    <a:pt x="4633840" y="17601"/>
                  </a:cubicBezTo>
                  <a:lnTo>
                    <a:pt x="4633840" y="1405055"/>
                  </a:lnTo>
                  <a:cubicBezTo>
                    <a:pt x="4633840" y="1409724"/>
                    <a:pt x="4631985" y="1414201"/>
                    <a:pt x="4628685" y="1417501"/>
                  </a:cubicBezTo>
                  <a:cubicBezTo>
                    <a:pt x="4625384" y="1420802"/>
                    <a:pt x="4620907" y="1422657"/>
                    <a:pt x="4616238" y="1422657"/>
                  </a:cubicBezTo>
                  <a:lnTo>
                    <a:pt x="17601" y="1422657"/>
                  </a:lnTo>
                  <a:cubicBezTo>
                    <a:pt x="12933" y="1422657"/>
                    <a:pt x="8456" y="1420802"/>
                    <a:pt x="5155" y="1417501"/>
                  </a:cubicBezTo>
                  <a:cubicBezTo>
                    <a:pt x="1854" y="1414201"/>
                    <a:pt x="0" y="1409724"/>
                    <a:pt x="0" y="1405055"/>
                  </a:cubicBezTo>
                  <a:lnTo>
                    <a:pt x="0" y="17601"/>
                  </a:lnTo>
                  <a:cubicBezTo>
                    <a:pt x="0" y="12933"/>
                    <a:pt x="1854" y="8456"/>
                    <a:pt x="5155" y="5155"/>
                  </a:cubicBezTo>
                  <a:cubicBezTo>
                    <a:pt x="8456" y="1854"/>
                    <a:pt x="12933" y="0"/>
                    <a:pt x="17601" y="0"/>
                  </a:cubicBezTo>
                  <a:close/>
                </a:path>
              </a:pathLst>
            </a:custGeom>
            <a:solidFill>
              <a:srgbClr val="E7E7E7"/>
            </a:solidFill>
          </p:spPr>
          <p:txBody>
            <a:bodyPr/>
            <a:lstStyle/>
            <a:p>
              <a:endParaRPr lang="tr-TR"/>
            </a:p>
          </p:txBody>
        </p:sp>
        <p:sp>
          <p:nvSpPr>
            <p:cNvPr id="6" name="TextBox 6"/>
            <p:cNvSpPr txBox="1"/>
            <p:nvPr/>
          </p:nvSpPr>
          <p:spPr>
            <a:xfrm>
              <a:off x="0" y="-47625"/>
              <a:ext cx="4633840" cy="1470282"/>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4076201" y="6470409"/>
            <a:ext cx="9423002" cy="3988244"/>
          </a:xfrm>
          <a:custGeom>
            <a:avLst/>
            <a:gdLst/>
            <a:ahLst/>
            <a:cxnLst/>
            <a:rect l="l" t="t" r="r" b="b"/>
            <a:pathLst>
              <a:path w="9423002" h="3988244">
                <a:moveTo>
                  <a:pt x="0" y="0"/>
                </a:moveTo>
                <a:lnTo>
                  <a:pt x="9423003" y="0"/>
                </a:lnTo>
                <a:lnTo>
                  <a:pt x="9423003" y="3988244"/>
                </a:lnTo>
                <a:lnTo>
                  <a:pt x="0" y="3988244"/>
                </a:lnTo>
                <a:lnTo>
                  <a:pt x="0" y="0"/>
                </a:lnTo>
                <a:close/>
              </a:path>
            </a:pathLst>
          </a:custGeom>
          <a:blipFill>
            <a:blip r:embed="rId4"/>
            <a:stretch>
              <a:fillRect/>
            </a:stretch>
          </a:blipFill>
        </p:spPr>
        <p:txBody>
          <a:bodyPr/>
          <a:lstStyle/>
          <a:p>
            <a:endParaRPr lang="tr-TR"/>
          </a:p>
        </p:txBody>
      </p:sp>
      <p:sp>
        <p:nvSpPr>
          <p:cNvPr id="8" name="TextBox 8"/>
          <p:cNvSpPr txBox="1"/>
          <p:nvPr/>
        </p:nvSpPr>
        <p:spPr>
          <a:xfrm>
            <a:off x="678120" y="1322314"/>
            <a:ext cx="16219165" cy="4741545"/>
          </a:xfrm>
          <a:prstGeom prst="rect">
            <a:avLst/>
          </a:prstGeom>
        </p:spPr>
        <p:txBody>
          <a:bodyPr lIns="0" tIns="0" rIns="0" bIns="0" rtlCol="0" anchor="t">
            <a:spAutoFit/>
          </a:bodyPr>
          <a:lstStyle/>
          <a:p>
            <a:pPr algn="just">
              <a:lnSpc>
                <a:spcPts val="3779"/>
              </a:lnSpc>
            </a:pPr>
            <a:r>
              <a:rPr lang="en-US" sz="2700" dirty="0">
                <a:solidFill>
                  <a:srgbClr val="0E0E0E"/>
                </a:solidFill>
                <a:latin typeface="Aileron"/>
                <a:ea typeface="Aileron"/>
                <a:cs typeface="Aileron"/>
                <a:sym typeface="Aileron"/>
              </a:rPr>
              <a:t>5.Ödül </a:t>
            </a:r>
            <a:r>
              <a:rPr lang="en-US" sz="2700" dirty="0" err="1">
                <a:solidFill>
                  <a:srgbClr val="0E0E0E"/>
                </a:solidFill>
                <a:latin typeface="Aileron"/>
                <a:ea typeface="Aileron"/>
                <a:cs typeface="Aileron"/>
                <a:sym typeface="Aileron"/>
              </a:rPr>
              <a:t>ve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Ceza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Sistemi</a:t>
            </a:r>
            <a:r>
              <a:rPr lang="en-US" sz="2700" dirty="0">
                <a:solidFill>
                  <a:srgbClr val="0E0E0E"/>
                </a:solidFill>
                <a:latin typeface="Aileron"/>
                <a:ea typeface="Aileron"/>
                <a:cs typeface="Aileron"/>
                <a:sym typeface="Aileron"/>
              </a:rPr>
              <a:t>: Hedefe (D) </a:t>
            </a:r>
            <a:r>
              <a:rPr lang="en-US" sz="2700" dirty="0" err="1">
                <a:solidFill>
                  <a:srgbClr val="0E0E0E"/>
                </a:solidFill>
                <a:latin typeface="Aileron"/>
                <a:ea typeface="Aileron"/>
                <a:cs typeface="Aileron"/>
                <a:sym typeface="Aileron"/>
              </a:rPr>
              <a:t>ulaşıldığında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ajana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yüksek</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bir</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pozitif</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ödül</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verilirken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gereksiz</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uzayan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yollar</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için</a:t>
            </a:r>
            <a:r>
              <a:rPr lang="en-US" sz="2700" dirty="0">
                <a:solidFill>
                  <a:srgbClr val="0E0E0E"/>
                </a:solidFill>
                <a:latin typeface="Aileron"/>
                <a:ea typeface="Aileron"/>
                <a:cs typeface="Aileron"/>
                <a:sym typeface="Aileron"/>
              </a:rPr>
              <a:t> her </a:t>
            </a:r>
            <a:r>
              <a:rPr lang="en-US" sz="2700" dirty="0" err="1">
                <a:solidFill>
                  <a:srgbClr val="0E0E0E"/>
                </a:solidFill>
                <a:latin typeface="Aileron"/>
                <a:ea typeface="Aileron"/>
                <a:cs typeface="Aileron"/>
                <a:sym typeface="Aileron"/>
              </a:rPr>
              <a:t>adımda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bir</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adım</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cezası</a:t>
            </a:r>
            <a:r>
              <a:rPr lang="en-US" sz="2700" dirty="0">
                <a:solidFill>
                  <a:srgbClr val="0E0E0E"/>
                </a:solidFill>
                <a:latin typeface="Aileron"/>
                <a:ea typeface="Aileron"/>
                <a:cs typeface="Aileron"/>
                <a:sym typeface="Aileron"/>
              </a:rPr>
              <a:t>" (step penalty) </a:t>
            </a:r>
            <a:r>
              <a:rPr lang="en-US" sz="2700" dirty="0" err="1">
                <a:solidFill>
                  <a:srgbClr val="0E0E0E"/>
                </a:solidFill>
                <a:latin typeface="Aileron"/>
                <a:ea typeface="Aileron"/>
                <a:cs typeface="Aileron"/>
                <a:sym typeface="Aileron"/>
              </a:rPr>
              <a:t>uygulanarak</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en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kısa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ve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verimli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yol</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teşvik</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edilmiştir</a:t>
            </a:r>
            <a:r>
              <a:rPr lang="en-US" sz="2700" dirty="0">
                <a:solidFill>
                  <a:srgbClr val="0E0E0E"/>
                </a:solidFill>
                <a:latin typeface="Aileron"/>
                <a:ea typeface="Aileron"/>
                <a:cs typeface="Aileron"/>
                <a:sym typeface="Aileron"/>
              </a:rPr>
              <a:t>.</a:t>
            </a:r>
          </a:p>
          <a:p>
            <a:pPr algn="just">
              <a:lnSpc>
                <a:spcPts val="3779"/>
              </a:lnSpc>
            </a:pPr>
            <a:r>
              <a:rPr lang="en-US" sz="2700" dirty="0">
                <a:solidFill>
                  <a:srgbClr val="0E0E0E"/>
                </a:solidFill>
                <a:latin typeface="Aileron"/>
                <a:ea typeface="Aileron"/>
                <a:cs typeface="Aileron"/>
                <a:sym typeface="Aileron"/>
              </a:rPr>
              <a:t>6. Episode </a:t>
            </a:r>
            <a:r>
              <a:rPr lang="en-US" sz="2700" dirty="0" err="1">
                <a:solidFill>
                  <a:srgbClr val="0E0E0E"/>
                </a:solidFill>
                <a:latin typeface="Aileron"/>
                <a:ea typeface="Aileron"/>
                <a:cs typeface="Aileron"/>
                <a:sym typeface="Aileron"/>
              </a:rPr>
              <a:t>Döngüsü</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ve</a:t>
            </a:r>
            <a:r>
              <a:rPr lang="en-US" sz="2700" dirty="0">
                <a:solidFill>
                  <a:srgbClr val="0E0E0E"/>
                </a:solidFill>
                <a:latin typeface="Aileron"/>
                <a:ea typeface="Aileron"/>
                <a:cs typeface="Aileron"/>
                <a:sym typeface="Aileron"/>
              </a:rPr>
              <a:t> Yol </a:t>
            </a:r>
            <a:r>
              <a:rPr lang="en-US" sz="2700" dirty="0" err="1">
                <a:solidFill>
                  <a:srgbClr val="0E0E0E"/>
                </a:solidFill>
                <a:latin typeface="Aileron"/>
                <a:ea typeface="Aileron"/>
                <a:cs typeface="Aileron"/>
                <a:sym typeface="Aileron"/>
              </a:rPr>
              <a:t>Kalitesi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Değerlendirmesi</a:t>
            </a:r>
            <a:r>
              <a:rPr lang="en-US" sz="2700" dirty="0">
                <a:solidFill>
                  <a:srgbClr val="0E0E0E"/>
                </a:solidFill>
                <a:latin typeface="Aileron"/>
                <a:ea typeface="Aileron"/>
                <a:cs typeface="Aileron"/>
                <a:sym typeface="Aileron"/>
              </a:rPr>
              <a:t> Her episode, </a:t>
            </a:r>
            <a:r>
              <a:rPr lang="en-US" sz="2700" dirty="0" err="1">
                <a:solidFill>
                  <a:srgbClr val="0E0E0E"/>
                </a:solidFill>
                <a:latin typeface="Aileron"/>
                <a:ea typeface="Aileron"/>
                <a:cs typeface="Aileron"/>
                <a:sym typeface="Aileron"/>
              </a:rPr>
              <a:t>ajanın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başlangıç</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düğümünden</a:t>
            </a:r>
            <a:r>
              <a:rPr lang="en-US" sz="2700" dirty="0">
                <a:solidFill>
                  <a:srgbClr val="0E0E0E"/>
                </a:solidFill>
                <a:latin typeface="Aileron"/>
                <a:ea typeface="Aileron"/>
                <a:cs typeface="Aileron"/>
                <a:sym typeface="Aileron"/>
              </a:rPr>
              <a:t> (S) </a:t>
            </a:r>
            <a:r>
              <a:rPr lang="en-US" sz="2700" dirty="0" err="1">
                <a:solidFill>
                  <a:srgbClr val="0E0E0E"/>
                </a:solidFill>
                <a:latin typeface="Aileron"/>
                <a:ea typeface="Aileron"/>
                <a:cs typeface="Aileron"/>
                <a:sym typeface="Aileron"/>
              </a:rPr>
              <a:t>başlayıp</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hedefe</a:t>
            </a:r>
            <a:r>
              <a:rPr lang="en-US" sz="2700" dirty="0">
                <a:solidFill>
                  <a:srgbClr val="0E0E0E"/>
                </a:solidFill>
                <a:latin typeface="Aileron"/>
                <a:ea typeface="Aileron"/>
                <a:cs typeface="Aileron"/>
                <a:sym typeface="Aileron"/>
              </a:rPr>
              <a:t> (D) </a:t>
            </a:r>
            <a:r>
              <a:rPr lang="en-US" sz="2700" dirty="0" err="1">
                <a:solidFill>
                  <a:srgbClr val="0E0E0E"/>
                </a:solidFill>
                <a:latin typeface="Aileron"/>
                <a:ea typeface="Aileron"/>
                <a:cs typeface="Aileron"/>
                <a:sym typeface="Aileron"/>
              </a:rPr>
              <a:t>ulaşmasıyla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tamamlanır</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Süreç</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şu</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şekilde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işler</a:t>
            </a:r>
            <a:r>
              <a:rPr lang="en-US" sz="2700" dirty="0">
                <a:solidFill>
                  <a:srgbClr val="0E0E0E"/>
                </a:solidFill>
                <a:latin typeface="Aileron"/>
                <a:ea typeface="Aileron"/>
                <a:cs typeface="Aileron"/>
                <a:sym typeface="Aileron"/>
              </a:rPr>
              <a:t>:</a:t>
            </a:r>
          </a:p>
          <a:p>
            <a:pPr marL="582930" lvl="1" indent="-291465" algn="just">
              <a:lnSpc>
                <a:spcPts val="3779"/>
              </a:lnSpc>
              <a:buFont typeface="Arial"/>
              <a:buChar char="•"/>
            </a:pPr>
            <a:r>
              <a:rPr lang="en-US" sz="2700" dirty="0" err="1">
                <a:solidFill>
                  <a:srgbClr val="0E0E0E"/>
                </a:solidFill>
                <a:latin typeface="Aileron"/>
                <a:ea typeface="Aileron"/>
                <a:cs typeface="Aileron"/>
                <a:sym typeface="Aileron"/>
              </a:rPr>
              <a:t>Döngü</a:t>
            </a:r>
            <a:r>
              <a:rPr lang="en-US" sz="2700" dirty="0">
                <a:solidFill>
                  <a:srgbClr val="0E0E0E"/>
                </a:solidFill>
                <a:latin typeface="Aileron"/>
                <a:ea typeface="Aileron"/>
                <a:cs typeface="Aileron"/>
                <a:sym typeface="Aileron"/>
              </a:rPr>
              <a:t>: Ajan, epsilon-greedy </a:t>
            </a:r>
            <a:r>
              <a:rPr lang="en-US" sz="2700" dirty="0" err="1">
                <a:solidFill>
                  <a:srgbClr val="0E0E0E"/>
                </a:solidFill>
                <a:latin typeface="Aileron"/>
                <a:ea typeface="Aileron"/>
                <a:cs typeface="Aileron"/>
                <a:sym typeface="Aileron"/>
              </a:rPr>
              <a:t>stratejisine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göre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komşular</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üzerinden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ilerleyerek</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bir</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yol</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oluşturur</a:t>
            </a:r>
            <a:r>
              <a:rPr lang="en-US" sz="2700" dirty="0">
                <a:solidFill>
                  <a:srgbClr val="0E0E0E"/>
                </a:solidFill>
                <a:latin typeface="Aileron"/>
                <a:ea typeface="Aileron"/>
                <a:cs typeface="Aileron"/>
                <a:sym typeface="Aileron"/>
              </a:rPr>
              <a:t>.</a:t>
            </a:r>
          </a:p>
          <a:p>
            <a:pPr marL="582930" lvl="1" indent="-291465" algn="just">
              <a:lnSpc>
                <a:spcPts val="3779"/>
              </a:lnSpc>
              <a:buFont typeface="Arial"/>
              <a:buChar char="•"/>
            </a:pPr>
            <a:r>
              <a:rPr lang="en-US" sz="2700" dirty="0" err="1">
                <a:solidFill>
                  <a:srgbClr val="0E0E0E"/>
                </a:solidFill>
                <a:latin typeface="Aileron"/>
                <a:ea typeface="Aileron"/>
                <a:cs typeface="Aileron"/>
                <a:sym typeface="Aileron"/>
              </a:rPr>
              <a:t>Hedef</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Ödülü</a:t>
            </a:r>
            <a:r>
              <a:rPr lang="en-US" sz="2700" dirty="0">
                <a:solidFill>
                  <a:srgbClr val="0E0E0E"/>
                </a:solidFill>
                <a:latin typeface="Aileron"/>
                <a:ea typeface="Aileron"/>
                <a:cs typeface="Aileron"/>
                <a:sym typeface="Aileron"/>
              </a:rPr>
              <a:t>: Ajan </a:t>
            </a:r>
            <a:r>
              <a:rPr lang="en-US" sz="2700" dirty="0" err="1">
                <a:solidFill>
                  <a:srgbClr val="0E0E0E"/>
                </a:solidFill>
                <a:latin typeface="Aileron"/>
                <a:ea typeface="Aileron"/>
                <a:cs typeface="Aileron"/>
                <a:sym typeface="Aileron"/>
              </a:rPr>
              <a:t>hedefe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ulaştığında</a:t>
            </a:r>
            <a:r>
              <a:rPr lang="en-US" sz="2700" dirty="0">
                <a:solidFill>
                  <a:srgbClr val="0E0E0E"/>
                </a:solidFill>
                <a:latin typeface="Aileron"/>
                <a:ea typeface="Aileron"/>
                <a:cs typeface="Aileron"/>
                <a:sym typeface="Aileron"/>
              </a:rPr>
              <a:t> ek </a:t>
            </a:r>
            <a:r>
              <a:rPr lang="en-US" sz="2700" dirty="0" err="1">
                <a:solidFill>
                  <a:srgbClr val="0E0E0E"/>
                </a:solidFill>
                <a:latin typeface="Aileron"/>
                <a:ea typeface="Aileron"/>
                <a:cs typeface="Aileron"/>
                <a:sym typeface="Aileron"/>
              </a:rPr>
              <a:t>bir</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Hedef</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Ödülü</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kazanır</a:t>
            </a:r>
            <a:r>
              <a:rPr lang="en-US" sz="2700" dirty="0">
                <a:solidFill>
                  <a:srgbClr val="0E0E0E"/>
                </a:solidFill>
                <a:latin typeface="Aileron"/>
                <a:ea typeface="Aileron"/>
                <a:cs typeface="Aileron"/>
                <a:sym typeface="Aileron"/>
              </a:rPr>
              <a:t>.</a:t>
            </a:r>
          </a:p>
          <a:p>
            <a:pPr marL="582930" lvl="1" indent="-291465" algn="just">
              <a:lnSpc>
                <a:spcPts val="3779"/>
              </a:lnSpc>
              <a:buFont typeface="Arial"/>
              <a:buChar char="•"/>
            </a:pPr>
            <a:r>
              <a:rPr lang="en-US" sz="2700" dirty="0">
                <a:solidFill>
                  <a:srgbClr val="0E0E0E"/>
                </a:solidFill>
                <a:latin typeface="Aileron"/>
                <a:ea typeface="Aileron"/>
                <a:cs typeface="Aileron"/>
                <a:sym typeface="Aileron"/>
              </a:rPr>
              <a:t>Global </a:t>
            </a:r>
            <a:r>
              <a:rPr lang="en-US" sz="2700" dirty="0" err="1">
                <a:solidFill>
                  <a:srgbClr val="0E0E0E"/>
                </a:solidFill>
                <a:latin typeface="Aileron"/>
                <a:ea typeface="Aileron"/>
                <a:cs typeface="Aileron"/>
                <a:sym typeface="Aileron"/>
              </a:rPr>
              <a:t>Değerlendirme</a:t>
            </a:r>
            <a:r>
              <a:rPr lang="en-US" sz="2700" dirty="0">
                <a:solidFill>
                  <a:srgbClr val="0E0E0E"/>
                </a:solidFill>
                <a:latin typeface="Aileron"/>
                <a:ea typeface="Aileron"/>
                <a:cs typeface="Aileron"/>
                <a:sym typeface="Aileron"/>
              </a:rPr>
              <a:t>: O </a:t>
            </a:r>
            <a:r>
              <a:rPr lang="en-US" sz="2700" dirty="0" err="1">
                <a:solidFill>
                  <a:srgbClr val="0E0E0E"/>
                </a:solidFill>
                <a:latin typeface="Aileron"/>
                <a:ea typeface="Aileron"/>
                <a:cs typeface="Aileron"/>
                <a:sym typeface="Aileron"/>
              </a:rPr>
              <a:t>episode’da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bulunan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yolun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Toplam</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Gecikme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Güvenilirlik</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Maliyeti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ve</a:t>
            </a:r>
            <a:r>
              <a:rPr lang="en-US" sz="2700" dirty="0">
                <a:solidFill>
                  <a:srgbClr val="0E0E0E"/>
                </a:solidFill>
                <a:latin typeface="Aileron"/>
                <a:ea typeface="Aileron"/>
                <a:cs typeface="Aileron"/>
                <a:sym typeface="Aileron"/>
              </a:rPr>
              <a:t> Kaynak </a:t>
            </a:r>
            <a:r>
              <a:rPr lang="en-US" sz="2700" dirty="0" err="1">
                <a:solidFill>
                  <a:srgbClr val="0E0E0E"/>
                </a:solidFill>
                <a:latin typeface="Aileron"/>
                <a:ea typeface="Aileron"/>
                <a:cs typeface="Aileron"/>
                <a:sym typeface="Aileron"/>
              </a:rPr>
              <a:t>Maliyeti</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hesaplanır</a:t>
            </a:r>
            <a:r>
              <a:rPr lang="en-US" sz="2700" dirty="0">
                <a:solidFill>
                  <a:srgbClr val="0E0E0E"/>
                </a:solidFill>
                <a:latin typeface="Aileron"/>
                <a:ea typeface="Aileron"/>
                <a:cs typeface="Aileron"/>
                <a:sym typeface="Aileron"/>
              </a:rPr>
              <a:t>.</a:t>
            </a:r>
          </a:p>
          <a:p>
            <a:pPr marL="582930" lvl="1" indent="-291465" algn="just">
              <a:lnSpc>
                <a:spcPts val="3779"/>
              </a:lnSpc>
              <a:buFont typeface="Arial"/>
              <a:buChar char="•"/>
            </a:pPr>
            <a:r>
              <a:rPr lang="en-US" sz="2700" dirty="0" err="1">
                <a:solidFill>
                  <a:srgbClr val="0E0E0E"/>
                </a:solidFill>
                <a:latin typeface="Aileron"/>
                <a:ea typeface="Aileron"/>
                <a:cs typeface="Aileron"/>
                <a:sym typeface="Aileron"/>
              </a:rPr>
              <a:t>Hesaplanan</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bu</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toplam</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maliyet</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hafızadaki</a:t>
            </a:r>
            <a:r>
              <a:rPr lang="en-US" sz="2700" dirty="0">
                <a:solidFill>
                  <a:srgbClr val="0E0E0E"/>
                </a:solidFill>
                <a:latin typeface="Aileron"/>
                <a:ea typeface="Aileron"/>
                <a:cs typeface="Aileron"/>
                <a:sym typeface="Aileron"/>
              </a:rPr>
              <a:t> "En İyi Yol" </a:t>
            </a:r>
            <a:r>
              <a:rPr lang="en-US" sz="2700" dirty="0" err="1">
                <a:solidFill>
                  <a:srgbClr val="0E0E0E"/>
                </a:solidFill>
                <a:latin typeface="Aileron"/>
                <a:ea typeface="Aileron"/>
                <a:cs typeface="Aileron"/>
                <a:sym typeface="Aileron"/>
              </a:rPr>
              <a:t>ile</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karşılaştırılır</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Eğer</a:t>
            </a:r>
            <a:r>
              <a:rPr lang="en-US" sz="2700" dirty="0">
                <a:solidFill>
                  <a:srgbClr val="0E0E0E"/>
                </a:solidFill>
                <a:latin typeface="Aileron"/>
                <a:ea typeface="Aileron"/>
                <a:cs typeface="Aileron"/>
                <a:sym typeface="Aileron"/>
              </a:rPr>
              <a:t> yeni </a:t>
            </a:r>
            <a:r>
              <a:rPr lang="en-US" sz="2700" dirty="0" err="1">
                <a:solidFill>
                  <a:srgbClr val="0E0E0E"/>
                </a:solidFill>
                <a:latin typeface="Aileron"/>
                <a:ea typeface="Aileron"/>
                <a:cs typeface="Aileron"/>
                <a:sym typeface="Aileron"/>
              </a:rPr>
              <a:t>yol</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daha</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düşük</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maliyetliyse</a:t>
            </a:r>
            <a:r>
              <a:rPr lang="en-US" sz="2700" dirty="0">
                <a:solidFill>
                  <a:srgbClr val="0E0E0E"/>
                </a:solidFill>
                <a:latin typeface="Aileron"/>
                <a:ea typeface="Aileron"/>
                <a:cs typeface="Aileron"/>
                <a:sym typeface="Aileron"/>
              </a:rPr>
              <a:t>, global </a:t>
            </a:r>
            <a:r>
              <a:rPr lang="en-US" sz="2700" dirty="0" err="1">
                <a:solidFill>
                  <a:srgbClr val="0E0E0E"/>
                </a:solidFill>
                <a:latin typeface="Aileron"/>
                <a:ea typeface="Aileron"/>
                <a:cs typeface="Aileron"/>
                <a:sym typeface="Aileron"/>
              </a:rPr>
              <a:t>çözüm</a:t>
            </a:r>
            <a:r>
              <a:rPr lang="en-US" sz="2700" dirty="0">
                <a:solidFill>
                  <a:srgbClr val="0E0E0E"/>
                </a:solidFill>
                <a:latin typeface="Aileron"/>
                <a:ea typeface="Aileron"/>
                <a:cs typeface="Aileron"/>
                <a:sym typeface="Aileron"/>
              </a:rPr>
              <a:t> </a:t>
            </a:r>
            <a:r>
              <a:rPr lang="en-US" sz="2700" dirty="0" err="1">
                <a:solidFill>
                  <a:srgbClr val="0E0E0E"/>
                </a:solidFill>
                <a:latin typeface="Aileron"/>
                <a:ea typeface="Aileron"/>
                <a:cs typeface="Aileron"/>
                <a:sym typeface="Aileron"/>
              </a:rPr>
              <a:t>güncellenir</a:t>
            </a:r>
            <a:r>
              <a:rPr lang="en-US" sz="2700" dirty="0">
                <a:solidFill>
                  <a:srgbClr val="0E0E0E"/>
                </a:solidFill>
                <a:latin typeface="Aileron"/>
                <a:ea typeface="Aileron"/>
                <a:cs typeface="Aileron"/>
                <a:sym typeface="Aileron"/>
              </a:rPr>
              <a:t>.</a:t>
            </a:r>
          </a:p>
        </p:txBody>
      </p:sp>
      <p:sp>
        <p:nvSpPr>
          <p:cNvPr id="9" name="TextBox 9"/>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grpSp>
        <p:nvGrpSpPr>
          <p:cNvPr id="4" name="Group 4"/>
          <p:cNvGrpSpPr/>
          <p:nvPr/>
        </p:nvGrpSpPr>
        <p:grpSpPr>
          <a:xfrm>
            <a:off x="725188" y="1657086"/>
            <a:ext cx="16837625" cy="3973545"/>
            <a:chOff x="0" y="0"/>
            <a:chExt cx="2608589" cy="615606"/>
          </a:xfrm>
        </p:grpSpPr>
        <p:sp>
          <p:nvSpPr>
            <p:cNvPr id="5" name="Freeform 5"/>
            <p:cNvSpPr/>
            <p:nvPr/>
          </p:nvSpPr>
          <p:spPr>
            <a:xfrm>
              <a:off x="0" y="0"/>
              <a:ext cx="2608589" cy="615606"/>
            </a:xfrm>
            <a:custGeom>
              <a:avLst/>
              <a:gdLst/>
              <a:ahLst/>
              <a:cxnLst/>
              <a:rect l="l" t="t" r="r" b="b"/>
              <a:pathLst>
                <a:path w="2608589" h="615606">
                  <a:moveTo>
                    <a:pt x="18392" y="0"/>
                  </a:moveTo>
                  <a:lnTo>
                    <a:pt x="2590197" y="0"/>
                  </a:lnTo>
                  <a:cubicBezTo>
                    <a:pt x="2600354" y="0"/>
                    <a:pt x="2608589" y="8234"/>
                    <a:pt x="2608589" y="18392"/>
                  </a:cubicBezTo>
                  <a:lnTo>
                    <a:pt x="2608589" y="597214"/>
                  </a:lnTo>
                  <a:cubicBezTo>
                    <a:pt x="2608589" y="602092"/>
                    <a:pt x="2606651" y="606770"/>
                    <a:pt x="2603202" y="610219"/>
                  </a:cubicBezTo>
                  <a:cubicBezTo>
                    <a:pt x="2599753" y="613668"/>
                    <a:pt x="2595075" y="615606"/>
                    <a:pt x="2590197" y="615606"/>
                  </a:cubicBezTo>
                  <a:lnTo>
                    <a:pt x="18392" y="615606"/>
                  </a:lnTo>
                  <a:cubicBezTo>
                    <a:pt x="8234" y="615606"/>
                    <a:pt x="0" y="607372"/>
                    <a:pt x="0" y="597214"/>
                  </a:cubicBezTo>
                  <a:lnTo>
                    <a:pt x="0" y="18392"/>
                  </a:lnTo>
                  <a:cubicBezTo>
                    <a:pt x="0" y="8234"/>
                    <a:pt x="8234" y="0"/>
                    <a:pt x="18392" y="0"/>
                  </a:cubicBezTo>
                  <a:close/>
                </a:path>
              </a:pathLst>
            </a:custGeom>
            <a:blipFill>
              <a:blip r:embed="rId5"/>
              <a:stretch>
                <a:fillRect t="-69177" b="-69177"/>
              </a:stretch>
            </a:blipFill>
          </p:spPr>
          <p:txBody>
            <a:bodyPr/>
            <a:lstStyle/>
            <a:p>
              <a:endParaRPr lang="tr-TR"/>
            </a:p>
          </p:txBody>
        </p:sp>
      </p:grpSp>
      <p:grpSp>
        <p:nvGrpSpPr>
          <p:cNvPr id="6" name="Group 6"/>
          <p:cNvGrpSpPr/>
          <p:nvPr/>
        </p:nvGrpSpPr>
        <p:grpSpPr>
          <a:xfrm>
            <a:off x="7958650" y="6129722"/>
            <a:ext cx="9851421" cy="3721479"/>
            <a:chOff x="0" y="0"/>
            <a:chExt cx="2594613" cy="980143"/>
          </a:xfrm>
        </p:grpSpPr>
        <p:sp>
          <p:nvSpPr>
            <p:cNvPr id="7" name="Freeform 7"/>
            <p:cNvSpPr/>
            <p:nvPr/>
          </p:nvSpPr>
          <p:spPr>
            <a:xfrm>
              <a:off x="0" y="0"/>
              <a:ext cx="2594613" cy="980142"/>
            </a:xfrm>
            <a:custGeom>
              <a:avLst/>
              <a:gdLst/>
              <a:ahLst/>
              <a:cxnLst/>
              <a:rect l="l" t="t" r="r" b="b"/>
              <a:pathLst>
                <a:path w="2594613" h="980142">
                  <a:moveTo>
                    <a:pt x="31435" y="0"/>
                  </a:moveTo>
                  <a:lnTo>
                    <a:pt x="2563178" y="0"/>
                  </a:lnTo>
                  <a:cubicBezTo>
                    <a:pt x="2580539" y="0"/>
                    <a:pt x="2594613" y="14074"/>
                    <a:pt x="2594613" y="31435"/>
                  </a:cubicBezTo>
                  <a:lnTo>
                    <a:pt x="2594613" y="948708"/>
                  </a:lnTo>
                  <a:cubicBezTo>
                    <a:pt x="2594613" y="966069"/>
                    <a:pt x="2580539" y="980142"/>
                    <a:pt x="2563178" y="980142"/>
                  </a:cubicBezTo>
                  <a:lnTo>
                    <a:pt x="31435" y="980142"/>
                  </a:lnTo>
                  <a:cubicBezTo>
                    <a:pt x="14074" y="980142"/>
                    <a:pt x="0" y="966069"/>
                    <a:pt x="0" y="948708"/>
                  </a:cubicBezTo>
                  <a:lnTo>
                    <a:pt x="0" y="31435"/>
                  </a:lnTo>
                  <a:cubicBezTo>
                    <a:pt x="0" y="14074"/>
                    <a:pt x="14074" y="0"/>
                    <a:pt x="31435" y="0"/>
                  </a:cubicBezTo>
                  <a:close/>
                </a:path>
              </a:pathLst>
            </a:custGeom>
            <a:solidFill>
              <a:srgbClr val="E7E7E7"/>
            </a:solidFill>
          </p:spPr>
          <p:txBody>
            <a:bodyPr/>
            <a:lstStyle/>
            <a:p>
              <a:endParaRPr lang="tr-TR"/>
            </a:p>
          </p:txBody>
        </p:sp>
        <p:sp>
          <p:nvSpPr>
            <p:cNvPr id="8" name="TextBox 8"/>
            <p:cNvSpPr txBox="1"/>
            <p:nvPr/>
          </p:nvSpPr>
          <p:spPr>
            <a:xfrm>
              <a:off x="0" y="-47625"/>
              <a:ext cx="2594613" cy="1027768"/>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725188" y="6364057"/>
            <a:ext cx="7031427" cy="2206308"/>
          </a:xfrm>
          <a:prstGeom prst="rect">
            <a:avLst/>
          </a:prstGeom>
        </p:spPr>
        <p:txBody>
          <a:bodyPr lIns="0" tIns="0" rIns="0" bIns="0" rtlCol="0" anchor="t">
            <a:spAutoFit/>
          </a:bodyPr>
          <a:lstStyle/>
          <a:p>
            <a:pPr algn="l">
              <a:lnSpc>
                <a:spcPts val="8552"/>
              </a:lnSpc>
            </a:pPr>
            <a:r>
              <a:rPr lang="en-US" sz="8068" spc="-710" dirty="0">
                <a:solidFill>
                  <a:srgbClr val="0E0E0E"/>
                </a:solidFill>
                <a:latin typeface="Garet"/>
                <a:ea typeface="Garet"/>
                <a:cs typeface="Garet"/>
                <a:sym typeface="Garet"/>
              </a:rPr>
              <a:t> ACO (</a:t>
            </a:r>
            <a:r>
              <a:rPr lang="en-US" sz="8068" spc="-710" dirty="0" err="1">
                <a:solidFill>
                  <a:srgbClr val="0E0E0E"/>
                </a:solidFill>
                <a:latin typeface="Garet"/>
                <a:ea typeface="Garet"/>
                <a:cs typeface="Garet"/>
                <a:sym typeface="Garet"/>
              </a:rPr>
              <a:t>Karınca</a:t>
            </a:r>
            <a:r>
              <a:rPr lang="en-US" sz="8068" spc="-710" dirty="0">
                <a:solidFill>
                  <a:srgbClr val="0E0E0E"/>
                </a:solidFill>
                <a:latin typeface="Garet"/>
                <a:ea typeface="Garet"/>
                <a:cs typeface="Garet"/>
                <a:sym typeface="Garet"/>
              </a:rPr>
              <a:t> </a:t>
            </a:r>
            <a:r>
              <a:rPr lang="en-US" sz="8068" spc="-710" dirty="0" err="1">
                <a:solidFill>
                  <a:srgbClr val="0E0E0E"/>
                </a:solidFill>
                <a:latin typeface="Garet"/>
                <a:ea typeface="Garet"/>
                <a:cs typeface="Garet"/>
                <a:sym typeface="Garet"/>
              </a:rPr>
              <a:t>Kolonisi</a:t>
            </a:r>
            <a:r>
              <a:rPr lang="en-US" sz="8068" spc="-710" dirty="0">
                <a:solidFill>
                  <a:srgbClr val="0E0E0E"/>
                </a:solidFill>
                <a:latin typeface="Garet"/>
                <a:ea typeface="Garet"/>
                <a:cs typeface="Garet"/>
                <a:sym typeface="Garet"/>
              </a:rPr>
              <a:t>)</a:t>
            </a:r>
          </a:p>
        </p:txBody>
      </p:sp>
      <p:sp>
        <p:nvSpPr>
          <p:cNvPr id="10" name="TextBox 10"/>
          <p:cNvSpPr txBox="1"/>
          <p:nvPr/>
        </p:nvSpPr>
        <p:spPr>
          <a:xfrm>
            <a:off x="8187708" y="6928641"/>
            <a:ext cx="9071592" cy="2715895"/>
          </a:xfrm>
          <a:prstGeom prst="rect">
            <a:avLst/>
          </a:prstGeom>
        </p:spPr>
        <p:txBody>
          <a:bodyPr lIns="0" tIns="0" rIns="0" bIns="0" rtlCol="0" anchor="t">
            <a:spAutoFit/>
          </a:bodyPr>
          <a:lstStyle/>
          <a:p>
            <a:pPr marL="474979" lvl="1" indent="-237490" algn="just">
              <a:lnSpc>
                <a:spcPts val="3079"/>
              </a:lnSpc>
              <a:buFont typeface="Arial"/>
              <a:buChar char="•"/>
            </a:pPr>
            <a:r>
              <a:rPr lang="en-US" sz="2199" dirty="0" err="1">
                <a:solidFill>
                  <a:srgbClr val="0E0E0E"/>
                </a:solidFill>
                <a:latin typeface="Aileron"/>
                <a:ea typeface="Aileron"/>
                <a:cs typeface="Aileron"/>
                <a:sym typeface="Aileron"/>
              </a:rPr>
              <a:t>Yaklaşım</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Farkı</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Genetik</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Algoritma</a:t>
            </a:r>
            <a:r>
              <a:rPr lang="en-US" sz="2199" dirty="0">
                <a:solidFill>
                  <a:srgbClr val="0E0E0E"/>
                </a:solidFill>
                <a:latin typeface="Aileron"/>
                <a:ea typeface="Aileron"/>
                <a:cs typeface="Aileron"/>
                <a:sym typeface="Aileron"/>
              </a:rPr>
              <a:t> (GA) </a:t>
            </a:r>
            <a:r>
              <a:rPr lang="en-US" sz="2199" dirty="0" err="1">
                <a:solidFill>
                  <a:srgbClr val="0E0E0E"/>
                </a:solidFill>
                <a:latin typeface="Aileron"/>
                <a:ea typeface="Aileron"/>
                <a:cs typeface="Aileron"/>
                <a:sym typeface="Aileron"/>
              </a:rPr>
              <a:t>çözümü</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bütüncül</a:t>
            </a:r>
            <a:r>
              <a:rPr lang="en-US" sz="2199" dirty="0">
                <a:solidFill>
                  <a:srgbClr val="0E0E0E"/>
                </a:solidFill>
                <a:latin typeface="Aileron"/>
                <a:ea typeface="Aileron"/>
                <a:cs typeface="Aileron"/>
                <a:sym typeface="Aileron"/>
              </a:rPr>
              <a:t> (holistic) </a:t>
            </a:r>
            <a:r>
              <a:rPr lang="en-US" sz="2199" dirty="0" err="1">
                <a:solidFill>
                  <a:srgbClr val="0E0E0E"/>
                </a:solidFill>
                <a:latin typeface="Aileron"/>
                <a:ea typeface="Aileron"/>
                <a:cs typeface="Aileron"/>
                <a:sym typeface="Aileron"/>
              </a:rPr>
              <a:t>ele</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alırken</a:t>
            </a:r>
            <a:r>
              <a:rPr lang="en-US" sz="2199" dirty="0">
                <a:solidFill>
                  <a:srgbClr val="0E0E0E"/>
                </a:solidFill>
                <a:latin typeface="Aileron"/>
                <a:ea typeface="Aileron"/>
                <a:cs typeface="Aileron"/>
                <a:sym typeface="Aileron"/>
              </a:rPr>
              <a:t>; ACO "</a:t>
            </a:r>
            <a:r>
              <a:rPr lang="en-US" sz="2199" dirty="0" err="1">
                <a:solidFill>
                  <a:srgbClr val="0E0E0E"/>
                </a:solidFill>
                <a:latin typeface="Aileron"/>
                <a:ea typeface="Aileron"/>
                <a:cs typeface="Aileron"/>
                <a:sym typeface="Aileron"/>
              </a:rPr>
              <a:t>yapıcı</a:t>
            </a:r>
            <a:r>
              <a:rPr lang="en-US" sz="2199" dirty="0">
                <a:solidFill>
                  <a:srgbClr val="0E0E0E"/>
                </a:solidFill>
                <a:latin typeface="Aileron"/>
                <a:ea typeface="Aileron"/>
                <a:cs typeface="Aileron"/>
                <a:sym typeface="Aileron"/>
              </a:rPr>
              <a:t>" (constructive) </a:t>
            </a:r>
            <a:r>
              <a:rPr lang="en-US" sz="2199" dirty="0" err="1">
                <a:solidFill>
                  <a:srgbClr val="0E0E0E"/>
                </a:solidFill>
                <a:latin typeface="Aileron"/>
                <a:ea typeface="Aileron"/>
                <a:cs typeface="Aileron"/>
                <a:sym typeface="Aileron"/>
              </a:rPr>
              <a:t>bir</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yöntemdir</a:t>
            </a:r>
            <a:r>
              <a:rPr lang="en-US" sz="2199" dirty="0">
                <a:solidFill>
                  <a:srgbClr val="0E0E0E"/>
                </a:solidFill>
                <a:latin typeface="Aileron"/>
                <a:ea typeface="Aileron"/>
                <a:cs typeface="Aileron"/>
                <a:sym typeface="Aileron"/>
              </a:rPr>
              <a:t>.</a:t>
            </a:r>
          </a:p>
          <a:p>
            <a:pPr marL="474979" lvl="1" indent="-237490" algn="just">
              <a:lnSpc>
                <a:spcPts val="3079"/>
              </a:lnSpc>
              <a:buFont typeface="Arial"/>
              <a:buChar char="•"/>
            </a:pPr>
            <a:r>
              <a:rPr lang="en-US" sz="2199" dirty="0">
                <a:solidFill>
                  <a:srgbClr val="0E0E0E"/>
                </a:solidFill>
                <a:latin typeface="Aileron"/>
                <a:ea typeface="Aileron"/>
                <a:cs typeface="Aileron"/>
                <a:sym typeface="Aileron"/>
              </a:rPr>
              <a:t>Yol </a:t>
            </a:r>
            <a:r>
              <a:rPr lang="en-US" sz="2199" dirty="0" err="1">
                <a:solidFill>
                  <a:srgbClr val="0E0E0E"/>
                </a:solidFill>
                <a:latin typeface="Aileron"/>
                <a:ea typeface="Aileron"/>
                <a:cs typeface="Aileron"/>
                <a:sym typeface="Aileron"/>
              </a:rPr>
              <a:t>İnşası</a:t>
            </a:r>
            <a:r>
              <a:rPr lang="en-US" sz="2199" dirty="0">
                <a:solidFill>
                  <a:srgbClr val="0E0E0E"/>
                </a:solidFill>
                <a:latin typeface="Aileron"/>
                <a:ea typeface="Aileron"/>
                <a:cs typeface="Aileron"/>
                <a:sym typeface="Aileron"/>
              </a:rPr>
              <a:t>: Sanal </a:t>
            </a:r>
            <a:r>
              <a:rPr lang="en-US" sz="2199" dirty="0" err="1">
                <a:solidFill>
                  <a:srgbClr val="0E0E0E"/>
                </a:solidFill>
                <a:latin typeface="Aileron"/>
                <a:ea typeface="Aileron"/>
                <a:cs typeface="Aileron"/>
                <a:sym typeface="Aileron"/>
              </a:rPr>
              <a:t>karıncalar</a:t>
            </a:r>
            <a:r>
              <a:rPr lang="en-US" sz="2199" dirty="0">
                <a:solidFill>
                  <a:srgbClr val="0E0E0E"/>
                </a:solidFill>
                <a:latin typeface="Aileron"/>
                <a:ea typeface="Aileron"/>
                <a:cs typeface="Aileron"/>
                <a:sym typeface="Aileron"/>
              </a:rPr>
              <a:t>, Kaynak (S) </a:t>
            </a:r>
            <a:r>
              <a:rPr lang="en-US" sz="2199" dirty="0" err="1">
                <a:solidFill>
                  <a:srgbClr val="0E0E0E"/>
                </a:solidFill>
                <a:latin typeface="Aileron"/>
                <a:ea typeface="Aileron"/>
                <a:cs typeface="Aileron"/>
                <a:sym typeface="Aileron"/>
              </a:rPr>
              <a:t>noktasından</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başlayarak</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düğüm</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düğüm</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ilerler</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ve</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yolu</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adım</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adım</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inşa</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eder</a:t>
            </a:r>
            <a:r>
              <a:rPr lang="en-US" sz="2199" dirty="0">
                <a:solidFill>
                  <a:srgbClr val="0E0E0E"/>
                </a:solidFill>
                <a:latin typeface="Aileron"/>
                <a:ea typeface="Aileron"/>
                <a:cs typeface="Aileron"/>
                <a:sym typeface="Aileron"/>
              </a:rPr>
              <a:t>.</a:t>
            </a:r>
          </a:p>
          <a:p>
            <a:pPr marL="474979" lvl="1" indent="-237490" algn="just">
              <a:lnSpc>
                <a:spcPts val="3079"/>
              </a:lnSpc>
              <a:buFont typeface="Arial"/>
              <a:buChar char="•"/>
            </a:pPr>
            <a:r>
              <a:rPr lang="en-US" sz="2199" dirty="0" err="1">
                <a:solidFill>
                  <a:srgbClr val="0E0E0E"/>
                </a:solidFill>
                <a:latin typeface="Aileron"/>
                <a:ea typeface="Aileron"/>
                <a:cs typeface="Aileron"/>
                <a:sym typeface="Aileron"/>
              </a:rPr>
              <a:t>Dinamiklik</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Ağ</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topolojisindeki</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anlık</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değişimlere</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kopmalar</a:t>
            </a:r>
            <a:r>
              <a:rPr lang="en-US" sz="2199" dirty="0">
                <a:solidFill>
                  <a:srgbClr val="0E0E0E"/>
                </a:solidFill>
                <a:latin typeface="Aileron"/>
                <a:ea typeface="Aileron"/>
                <a:cs typeface="Aileron"/>
                <a:sym typeface="Aileron"/>
              </a:rPr>
              <a:t> vb.) </a:t>
            </a:r>
            <a:r>
              <a:rPr lang="en-US" sz="2199" dirty="0" err="1">
                <a:solidFill>
                  <a:srgbClr val="0E0E0E"/>
                </a:solidFill>
                <a:latin typeface="Aileron"/>
                <a:ea typeface="Aileron"/>
                <a:cs typeface="Aileron"/>
                <a:sym typeface="Aileron"/>
              </a:rPr>
              <a:t>feromon</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izleri</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sayesinde</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GA'dan</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daha</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hızlı</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adapte</a:t>
            </a:r>
            <a:r>
              <a:rPr lang="en-US" sz="2199" dirty="0">
                <a:solidFill>
                  <a:srgbClr val="0E0E0E"/>
                </a:solidFill>
                <a:latin typeface="Aileron"/>
                <a:ea typeface="Aileron"/>
                <a:cs typeface="Aileron"/>
                <a:sym typeface="Aileron"/>
              </a:rPr>
              <a:t> </a:t>
            </a:r>
            <a:r>
              <a:rPr lang="en-US" sz="2199" dirty="0" err="1">
                <a:solidFill>
                  <a:srgbClr val="0E0E0E"/>
                </a:solidFill>
                <a:latin typeface="Aileron"/>
                <a:ea typeface="Aileron"/>
                <a:cs typeface="Aileron"/>
                <a:sym typeface="Aileron"/>
              </a:rPr>
              <a:t>olur</a:t>
            </a:r>
            <a:r>
              <a:rPr lang="en-US" sz="2199" dirty="0">
                <a:solidFill>
                  <a:srgbClr val="0E0E0E"/>
                </a:solidFill>
                <a:latin typeface="Aileron"/>
                <a:ea typeface="Aileron"/>
                <a:cs typeface="Aileron"/>
                <a:sym typeface="Aileron"/>
              </a:rPr>
              <a:t>.</a:t>
            </a:r>
          </a:p>
          <a:p>
            <a:pPr algn="just">
              <a:lnSpc>
                <a:spcPts val="3079"/>
              </a:lnSpc>
            </a:pPr>
            <a:endParaRPr lang="en-US" sz="2199" dirty="0">
              <a:solidFill>
                <a:srgbClr val="0E0E0E"/>
              </a:solidFill>
              <a:latin typeface="Aileron"/>
              <a:ea typeface="Aileron"/>
              <a:cs typeface="Aileron"/>
              <a:sym typeface="Aileron"/>
            </a:endParaRPr>
          </a:p>
        </p:txBody>
      </p:sp>
      <p:sp>
        <p:nvSpPr>
          <p:cNvPr id="11" name="TextBox 11"/>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2" name="TextBox 12"/>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3" name="TextBox 13"/>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4" name="TextBox 14"/>
          <p:cNvSpPr txBox="1"/>
          <p:nvPr/>
        </p:nvSpPr>
        <p:spPr>
          <a:xfrm>
            <a:off x="8648608" y="6157116"/>
            <a:ext cx="8091874" cy="523875"/>
          </a:xfrm>
          <a:prstGeom prst="rect">
            <a:avLst/>
          </a:prstGeom>
        </p:spPr>
        <p:txBody>
          <a:bodyPr lIns="0" tIns="0" rIns="0" bIns="0" rtlCol="0" anchor="t">
            <a:spAutoFit/>
          </a:bodyPr>
          <a:lstStyle/>
          <a:p>
            <a:pPr algn="ctr">
              <a:lnSpc>
                <a:spcPts val="4200"/>
              </a:lnSpc>
              <a:spcBef>
                <a:spcPct val="0"/>
              </a:spcBef>
            </a:pPr>
            <a:r>
              <a:rPr lang="en-US" sz="3000" b="1">
                <a:solidFill>
                  <a:srgbClr val="0E0E0E"/>
                </a:solidFill>
                <a:latin typeface="Aileron Bold"/>
                <a:ea typeface="Aileron Bold"/>
                <a:cs typeface="Aileron Bold"/>
                <a:sym typeface="Aileron Bold"/>
              </a:rPr>
              <a:t>PROBLEM TANIMI VE ÇÖZÜM YAKLAŞIMI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grpSp>
        <p:nvGrpSpPr>
          <p:cNvPr id="4" name="Group 4"/>
          <p:cNvGrpSpPr/>
          <p:nvPr/>
        </p:nvGrpSpPr>
        <p:grpSpPr>
          <a:xfrm>
            <a:off x="1197002" y="6121999"/>
            <a:ext cx="7655021" cy="3878868"/>
            <a:chOff x="0" y="0"/>
            <a:chExt cx="1185963" cy="600938"/>
          </a:xfrm>
        </p:grpSpPr>
        <p:sp>
          <p:nvSpPr>
            <p:cNvPr id="5" name="Freeform 5"/>
            <p:cNvSpPr/>
            <p:nvPr/>
          </p:nvSpPr>
          <p:spPr>
            <a:xfrm>
              <a:off x="0" y="0"/>
              <a:ext cx="1185963" cy="600938"/>
            </a:xfrm>
            <a:custGeom>
              <a:avLst/>
              <a:gdLst/>
              <a:ahLst/>
              <a:cxnLst/>
              <a:rect l="l" t="t" r="r" b="b"/>
              <a:pathLst>
                <a:path w="1185963" h="600938">
                  <a:moveTo>
                    <a:pt x="40454" y="0"/>
                  </a:moveTo>
                  <a:lnTo>
                    <a:pt x="1145509" y="0"/>
                  </a:lnTo>
                  <a:cubicBezTo>
                    <a:pt x="1156238" y="0"/>
                    <a:pt x="1166528" y="4262"/>
                    <a:pt x="1174114" y="11849"/>
                  </a:cubicBezTo>
                  <a:cubicBezTo>
                    <a:pt x="1181701" y="19435"/>
                    <a:pt x="1185963" y="29725"/>
                    <a:pt x="1185963" y="40454"/>
                  </a:cubicBezTo>
                  <a:lnTo>
                    <a:pt x="1185963" y="560484"/>
                  </a:lnTo>
                  <a:cubicBezTo>
                    <a:pt x="1185963" y="571213"/>
                    <a:pt x="1181701" y="581503"/>
                    <a:pt x="1174114" y="589089"/>
                  </a:cubicBezTo>
                  <a:cubicBezTo>
                    <a:pt x="1166528" y="596676"/>
                    <a:pt x="1156238" y="600938"/>
                    <a:pt x="1145509" y="600938"/>
                  </a:cubicBezTo>
                  <a:lnTo>
                    <a:pt x="40454" y="600938"/>
                  </a:lnTo>
                  <a:cubicBezTo>
                    <a:pt x="29725" y="600938"/>
                    <a:pt x="19435" y="596676"/>
                    <a:pt x="11849" y="589089"/>
                  </a:cubicBezTo>
                  <a:cubicBezTo>
                    <a:pt x="4262" y="581503"/>
                    <a:pt x="0" y="571213"/>
                    <a:pt x="0" y="560484"/>
                  </a:cubicBezTo>
                  <a:lnTo>
                    <a:pt x="0" y="40454"/>
                  </a:lnTo>
                  <a:cubicBezTo>
                    <a:pt x="0" y="29725"/>
                    <a:pt x="4262" y="19435"/>
                    <a:pt x="11849" y="11849"/>
                  </a:cubicBezTo>
                  <a:cubicBezTo>
                    <a:pt x="19435" y="4262"/>
                    <a:pt x="29725" y="0"/>
                    <a:pt x="40454" y="0"/>
                  </a:cubicBezTo>
                  <a:close/>
                </a:path>
              </a:pathLst>
            </a:custGeom>
            <a:blipFill>
              <a:blip r:embed="rId5"/>
              <a:stretch>
                <a:fillRect t="-5505" b="-5505"/>
              </a:stretch>
            </a:blipFill>
          </p:spPr>
          <p:txBody>
            <a:bodyPr/>
            <a:lstStyle/>
            <a:p>
              <a:endParaRPr lang="tr-TR"/>
            </a:p>
          </p:txBody>
        </p:sp>
      </p:grpSp>
      <p:grpSp>
        <p:nvGrpSpPr>
          <p:cNvPr id="6" name="Group 6"/>
          <p:cNvGrpSpPr/>
          <p:nvPr/>
        </p:nvGrpSpPr>
        <p:grpSpPr>
          <a:xfrm>
            <a:off x="10404241" y="1930818"/>
            <a:ext cx="7662739" cy="7820942"/>
            <a:chOff x="0" y="0"/>
            <a:chExt cx="2018170" cy="2059837"/>
          </a:xfrm>
        </p:grpSpPr>
        <p:sp>
          <p:nvSpPr>
            <p:cNvPr id="7" name="Freeform 7"/>
            <p:cNvSpPr/>
            <p:nvPr/>
          </p:nvSpPr>
          <p:spPr>
            <a:xfrm>
              <a:off x="0" y="0"/>
              <a:ext cx="2018170" cy="2059836"/>
            </a:xfrm>
            <a:custGeom>
              <a:avLst/>
              <a:gdLst/>
              <a:ahLst/>
              <a:cxnLst/>
              <a:rect l="l" t="t" r="r" b="b"/>
              <a:pathLst>
                <a:path w="2018170" h="2059836">
                  <a:moveTo>
                    <a:pt x="40413" y="0"/>
                  </a:moveTo>
                  <a:lnTo>
                    <a:pt x="1977757" y="0"/>
                  </a:lnTo>
                  <a:cubicBezTo>
                    <a:pt x="1988475" y="0"/>
                    <a:pt x="1998754" y="4258"/>
                    <a:pt x="2006333" y="11837"/>
                  </a:cubicBezTo>
                  <a:cubicBezTo>
                    <a:pt x="2013912" y="19416"/>
                    <a:pt x="2018170" y="29695"/>
                    <a:pt x="2018170" y="40413"/>
                  </a:cubicBezTo>
                  <a:lnTo>
                    <a:pt x="2018170" y="2019423"/>
                  </a:lnTo>
                  <a:cubicBezTo>
                    <a:pt x="2018170" y="2041743"/>
                    <a:pt x="2000076" y="2059836"/>
                    <a:pt x="1977757" y="2059836"/>
                  </a:cubicBezTo>
                  <a:lnTo>
                    <a:pt x="40413" y="2059836"/>
                  </a:lnTo>
                  <a:cubicBezTo>
                    <a:pt x="29695" y="2059836"/>
                    <a:pt x="19416" y="2055579"/>
                    <a:pt x="11837" y="2048000"/>
                  </a:cubicBezTo>
                  <a:cubicBezTo>
                    <a:pt x="4258" y="2040421"/>
                    <a:pt x="0" y="2030141"/>
                    <a:pt x="0" y="2019423"/>
                  </a:cubicBezTo>
                  <a:lnTo>
                    <a:pt x="0" y="40413"/>
                  </a:lnTo>
                  <a:cubicBezTo>
                    <a:pt x="0" y="29695"/>
                    <a:pt x="4258" y="19416"/>
                    <a:pt x="11837" y="11837"/>
                  </a:cubicBezTo>
                  <a:cubicBezTo>
                    <a:pt x="19416" y="4258"/>
                    <a:pt x="29695" y="0"/>
                    <a:pt x="40413" y="0"/>
                  </a:cubicBezTo>
                  <a:close/>
                </a:path>
              </a:pathLst>
            </a:custGeom>
            <a:solidFill>
              <a:srgbClr val="E7E7E7"/>
            </a:solidFill>
          </p:spPr>
          <p:txBody>
            <a:bodyPr/>
            <a:lstStyle/>
            <a:p>
              <a:endParaRPr lang="tr-TR"/>
            </a:p>
          </p:txBody>
        </p:sp>
        <p:sp>
          <p:nvSpPr>
            <p:cNvPr id="8" name="TextBox 8"/>
            <p:cNvSpPr txBox="1"/>
            <p:nvPr/>
          </p:nvSpPr>
          <p:spPr>
            <a:xfrm>
              <a:off x="0" y="-47625"/>
              <a:ext cx="2018170" cy="2107462"/>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809014" y="2035593"/>
            <a:ext cx="8431000" cy="2129409"/>
          </a:xfrm>
          <a:prstGeom prst="rect">
            <a:avLst/>
          </a:prstGeom>
        </p:spPr>
        <p:txBody>
          <a:bodyPr lIns="0" tIns="0" rIns="0" bIns="0" rtlCol="0" anchor="t">
            <a:spAutoFit/>
          </a:bodyPr>
          <a:lstStyle/>
          <a:p>
            <a:pPr algn="l">
              <a:lnSpc>
                <a:spcPts val="8268"/>
              </a:lnSpc>
            </a:pPr>
            <a:r>
              <a:rPr lang="en-US" sz="7800" spc="-686" dirty="0">
                <a:solidFill>
                  <a:srgbClr val="0E0E0E"/>
                </a:solidFill>
                <a:latin typeface="Garet"/>
                <a:ea typeface="Garet"/>
                <a:cs typeface="Garet"/>
                <a:sym typeface="Garet"/>
              </a:rPr>
              <a:t>Karar </a:t>
            </a:r>
            <a:r>
              <a:rPr lang="en-US" sz="7800" spc="-686" dirty="0" err="1">
                <a:solidFill>
                  <a:srgbClr val="0E0E0E"/>
                </a:solidFill>
                <a:latin typeface="Garet"/>
                <a:ea typeface="Garet"/>
                <a:cs typeface="Garet"/>
                <a:sym typeface="Garet"/>
              </a:rPr>
              <a:t>Mekanizması</a:t>
            </a:r>
            <a:r>
              <a:rPr lang="en-US" sz="7800" spc="-686" dirty="0">
                <a:solidFill>
                  <a:srgbClr val="0E0E0E"/>
                </a:solidFill>
                <a:latin typeface="Garet"/>
                <a:ea typeface="Garet"/>
                <a:cs typeface="Garet"/>
                <a:sym typeface="Garet"/>
              </a:rPr>
              <a:t> </a:t>
            </a:r>
            <a:r>
              <a:rPr lang="en-US" sz="7800" spc="-686" dirty="0" err="1">
                <a:solidFill>
                  <a:srgbClr val="0E0E0E"/>
                </a:solidFill>
                <a:latin typeface="Garet"/>
                <a:ea typeface="Garet"/>
                <a:cs typeface="Garet"/>
                <a:sym typeface="Garet"/>
              </a:rPr>
              <a:t>ve</a:t>
            </a:r>
            <a:r>
              <a:rPr lang="en-US" sz="7800" spc="-686" dirty="0">
                <a:solidFill>
                  <a:srgbClr val="0E0E0E"/>
                </a:solidFill>
                <a:latin typeface="Garet"/>
                <a:ea typeface="Garet"/>
                <a:cs typeface="Garet"/>
                <a:sym typeface="Garet"/>
              </a:rPr>
              <a:t> </a:t>
            </a:r>
            <a:r>
              <a:rPr lang="en-US" sz="7800" spc="-686" dirty="0" err="1">
                <a:solidFill>
                  <a:srgbClr val="0E0E0E"/>
                </a:solidFill>
                <a:latin typeface="Garet"/>
                <a:ea typeface="Garet"/>
                <a:cs typeface="Garet"/>
                <a:sym typeface="Garet"/>
              </a:rPr>
              <a:t>Parametreler</a:t>
            </a:r>
            <a:endParaRPr lang="en-US" sz="7800" spc="-686" dirty="0">
              <a:solidFill>
                <a:srgbClr val="0E0E0E"/>
              </a:solidFill>
              <a:latin typeface="Garet"/>
              <a:ea typeface="Garet"/>
              <a:cs typeface="Garet"/>
              <a:sym typeface="Garet"/>
            </a:endParaRPr>
          </a:p>
        </p:txBody>
      </p:sp>
      <p:sp>
        <p:nvSpPr>
          <p:cNvPr id="10" name="TextBox 10"/>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1" name="TextBox 11"/>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2" name="TextBox 12"/>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3" name="TextBox 13"/>
          <p:cNvSpPr txBox="1"/>
          <p:nvPr/>
        </p:nvSpPr>
        <p:spPr>
          <a:xfrm>
            <a:off x="10784907" y="2152715"/>
            <a:ext cx="6705841" cy="7754815"/>
          </a:xfrm>
          <a:prstGeom prst="rect">
            <a:avLst/>
          </a:prstGeom>
        </p:spPr>
        <p:txBody>
          <a:bodyPr lIns="0" tIns="0" rIns="0" bIns="0" rtlCol="0" anchor="t">
            <a:spAutoFit/>
          </a:bodyPr>
          <a:lstStyle/>
          <a:p>
            <a:pPr marL="582928" lvl="1" indent="-291464" algn="just">
              <a:lnSpc>
                <a:spcPts val="3779"/>
              </a:lnSpc>
              <a:buFont typeface="Arial"/>
              <a:buChar char="•"/>
            </a:pPr>
            <a:r>
              <a:rPr lang="en-US" sz="2699" b="1" dirty="0" err="1">
                <a:solidFill>
                  <a:srgbClr val="0E0E0E"/>
                </a:solidFill>
                <a:latin typeface="Aileron"/>
                <a:ea typeface="Aileron"/>
                <a:cs typeface="Aileron"/>
                <a:sym typeface="Aileron"/>
              </a:rPr>
              <a:t>Olasılıksal</a:t>
            </a:r>
            <a:r>
              <a:rPr lang="en-US" sz="2699" b="1" dirty="0">
                <a:solidFill>
                  <a:srgbClr val="0E0E0E"/>
                </a:solidFill>
                <a:latin typeface="Aileron"/>
                <a:ea typeface="Aileron"/>
                <a:cs typeface="Aileron"/>
                <a:sym typeface="Aileron"/>
              </a:rPr>
              <a:t> </a:t>
            </a:r>
            <a:r>
              <a:rPr lang="en-US" sz="2699" b="1" dirty="0" err="1">
                <a:solidFill>
                  <a:srgbClr val="0E0E0E"/>
                </a:solidFill>
                <a:latin typeface="Aileron"/>
                <a:ea typeface="Aileron"/>
                <a:cs typeface="Aileron"/>
                <a:sym typeface="Aileron"/>
              </a:rPr>
              <a:t>Geçiş</a:t>
            </a:r>
            <a:r>
              <a:rPr lang="en-US" sz="2699" b="1" dirty="0">
                <a:solidFill>
                  <a:srgbClr val="0E0E0E"/>
                </a:solidFill>
                <a:latin typeface="Aileron"/>
                <a:ea typeface="Aileron"/>
                <a:cs typeface="Aileron"/>
                <a:sym typeface="Aileron"/>
              </a:rPr>
              <a:t> </a:t>
            </a:r>
            <a:r>
              <a:rPr lang="en-US" sz="2699" b="1" dirty="0" err="1">
                <a:solidFill>
                  <a:srgbClr val="0E0E0E"/>
                </a:solidFill>
                <a:latin typeface="Aileron"/>
                <a:ea typeface="Aileron"/>
                <a:cs typeface="Aileron"/>
                <a:sym typeface="Aileron"/>
              </a:rPr>
              <a:t>Kuralı</a:t>
            </a:r>
            <a:r>
              <a:rPr lang="en-US" sz="2699" b="1"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Karıncanın</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bir</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sonraki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düğümü</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seçme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kararı</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iki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parametreye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bağlıdır</a:t>
            </a:r>
            <a:r>
              <a:rPr lang="en-US" sz="2699" dirty="0">
                <a:solidFill>
                  <a:srgbClr val="0E0E0E"/>
                </a:solidFill>
                <a:latin typeface="Aileron"/>
                <a:ea typeface="Aileron"/>
                <a:cs typeface="Aileron"/>
                <a:sym typeface="Aileron"/>
              </a:rPr>
              <a:t>:</a:t>
            </a:r>
          </a:p>
          <a:p>
            <a:pPr marL="582928" lvl="1" indent="-291464" algn="just">
              <a:lnSpc>
                <a:spcPts val="3779"/>
              </a:lnSpc>
              <a:buFont typeface="Arial"/>
              <a:buChar char="•"/>
            </a:pPr>
            <a:r>
              <a:rPr lang="en-US" sz="2699" b="1" dirty="0" err="1">
                <a:solidFill>
                  <a:srgbClr val="0E0E0E"/>
                </a:solidFill>
                <a:latin typeface="Aileron"/>
                <a:ea typeface="Aileron"/>
                <a:cs typeface="Aileron"/>
                <a:sym typeface="Aileron"/>
              </a:rPr>
              <a:t>Feromon</a:t>
            </a:r>
            <a:r>
              <a:rPr lang="en-US" sz="2699" b="1" dirty="0">
                <a:solidFill>
                  <a:srgbClr val="0E0E0E"/>
                </a:solidFill>
                <a:latin typeface="Aileron"/>
                <a:ea typeface="Aileron"/>
                <a:cs typeface="Aileron"/>
                <a:sym typeface="Aileron"/>
              </a:rPr>
              <a:t> (τ): </a:t>
            </a:r>
            <a:r>
              <a:rPr lang="en-US" sz="2699" dirty="0" err="1">
                <a:solidFill>
                  <a:srgbClr val="0E0E0E"/>
                </a:solidFill>
                <a:latin typeface="Aileron"/>
                <a:ea typeface="Aileron"/>
                <a:cs typeface="Aileron"/>
                <a:sym typeface="Aileron"/>
              </a:rPr>
              <a:t>Geçmiş</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tecrübe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Sürü</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Zekası</a:t>
            </a:r>
            <a:r>
              <a:rPr lang="en-US" sz="2699" dirty="0">
                <a:solidFill>
                  <a:srgbClr val="0E0E0E"/>
                </a:solidFill>
                <a:latin typeface="Aileron"/>
                <a:ea typeface="Aileron"/>
                <a:cs typeface="Aileron"/>
                <a:sym typeface="Aileron"/>
              </a:rPr>
              <a:t>).</a:t>
            </a:r>
          </a:p>
          <a:p>
            <a:pPr marL="582928" lvl="1" indent="-291464" algn="just">
              <a:lnSpc>
                <a:spcPts val="3779"/>
              </a:lnSpc>
              <a:buFont typeface="Arial"/>
              <a:buChar char="•"/>
            </a:pPr>
            <a:r>
              <a:rPr lang="en-US" sz="2699" b="1" dirty="0" err="1">
                <a:solidFill>
                  <a:srgbClr val="0E0E0E"/>
                </a:solidFill>
                <a:latin typeface="Aileron"/>
                <a:ea typeface="Aileron"/>
                <a:cs typeface="Aileron"/>
                <a:sym typeface="Aileron"/>
              </a:rPr>
              <a:t>Sezgisel</a:t>
            </a:r>
            <a:r>
              <a:rPr lang="en-US" sz="2699" b="1" dirty="0">
                <a:solidFill>
                  <a:srgbClr val="0E0E0E"/>
                </a:solidFill>
                <a:latin typeface="Aileron"/>
                <a:ea typeface="Aileron"/>
                <a:cs typeface="Aileron"/>
                <a:sym typeface="Aileron"/>
              </a:rPr>
              <a:t> Bilgi (η): </a:t>
            </a:r>
            <a:r>
              <a:rPr lang="en-US" sz="2699" dirty="0" err="1">
                <a:solidFill>
                  <a:srgbClr val="0E0E0E"/>
                </a:solidFill>
                <a:latin typeface="Aileron"/>
                <a:ea typeface="Aileron"/>
                <a:cs typeface="Aileron"/>
                <a:sym typeface="Aileron"/>
              </a:rPr>
              <a:t>Anlık</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maliyet</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Gecikme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ve</a:t>
            </a:r>
            <a:r>
              <a:rPr lang="en-US" sz="2699" dirty="0">
                <a:solidFill>
                  <a:srgbClr val="0E0E0E"/>
                </a:solidFill>
                <a:latin typeface="Aileron"/>
                <a:ea typeface="Aileron"/>
                <a:cs typeface="Aileron"/>
                <a:sym typeface="Aileron"/>
              </a:rPr>
              <a:t> Bant </a:t>
            </a:r>
            <a:r>
              <a:rPr lang="en-US" sz="2699" dirty="0" err="1">
                <a:solidFill>
                  <a:srgbClr val="0E0E0E"/>
                </a:solidFill>
                <a:latin typeface="Aileron"/>
                <a:ea typeface="Aileron"/>
                <a:cs typeface="Aileron"/>
                <a:sym typeface="Aileron"/>
              </a:rPr>
              <a:t>Genişliği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durumu</a:t>
            </a:r>
            <a:r>
              <a:rPr lang="en-US" sz="2699" dirty="0">
                <a:solidFill>
                  <a:srgbClr val="0E0E0E"/>
                </a:solidFill>
                <a:latin typeface="Aileron"/>
                <a:ea typeface="Aileron"/>
                <a:cs typeface="Aileron"/>
                <a:sym typeface="Aileron"/>
              </a:rPr>
              <a:t>).</a:t>
            </a:r>
          </a:p>
          <a:p>
            <a:pPr marL="582928" lvl="1" indent="-291464" algn="just">
              <a:lnSpc>
                <a:spcPts val="3779"/>
              </a:lnSpc>
              <a:buFont typeface="Arial"/>
              <a:buChar char="•"/>
            </a:pPr>
            <a:r>
              <a:rPr lang="en-US" sz="2699" b="1" dirty="0" err="1">
                <a:solidFill>
                  <a:srgbClr val="0E0E0E"/>
                </a:solidFill>
                <a:latin typeface="Aileron"/>
                <a:ea typeface="Aileron"/>
                <a:cs typeface="Aileron"/>
                <a:sym typeface="Aileron"/>
              </a:rPr>
              <a:t>Neden</a:t>
            </a:r>
            <a:r>
              <a:rPr lang="en-US" sz="2699" b="1" dirty="0">
                <a:solidFill>
                  <a:srgbClr val="0E0E0E"/>
                </a:solidFill>
                <a:latin typeface="Aileron"/>
                <a:ea typeface="Aileron"/>
                <a:cs typeface="Aileron"/>
                <a:sym typeface="Aileron"/>
              </a:rPr>
              <a:t> Beta &gt; Alpha?</a:t>
            </a:r>
          </a:p>
          <a:p>
            <a:pPr marL="582928" lvl="1" indent="-291464" algn="just">
              <a:lnSpc>
                <a:spcPts val="3779"/>
              </a:lnSpc>
              <a:buFont typeface="Arial"/>
              <a:buChar char="•"/>
            </a:pPr>
            <a:r>
              <a:rPr lang="en-US" sz="2699" dirty="0" err="1">
                <a:solidFill>
                  <a:srgbClr val="0E0E0E"/>
                </a:solidFill>
                <a:latin typeface="Aileron"/>
                <a:ea typeface="Aileron"/>
                <a:cs typeface="Aileron"/>
                <a:sym typeface="Aileron"/>
              </a:rPr>
              <a:t>Projemizde</a:t>
            </a:r>
            <a:r>
              <a:rPr lang="en-US" sz="2699" dirty="0">
                <a:solidFill>
                  <a:srgbClr val="0E0E0E"/>
                </a:solidFill>
                <a:latin typeface="Aileron"/>
                <a:ea typeface="Aileron"/>
                <a:cs typeface="Aileron"/>
                <a:sym typeface="Aileron"/>
              </a:rPr>
              <a:t> Alpha=1 (</a:t>
            </a:r>
            <a:r>
              <a:rPr lang="en-US" sz="2699" dirty="0" err="1">
                <a:solidFill>
                  <a:srgbClr val="0E0E0E"/>
                </a:solidFill>
                <a:latin typeface="Aileron"/>
                <a:ea typeface="Aileron"/>
                <a:cs typeface="Aileron"/>
                <a:sym typeface="Aileron"/>
              </a:rPr>
              <a:t>Feromon</a:t>
            </a:r>
            <a:r>
              <a:rPr lang="en-US" sz="2699" dirty="0">
                <a:solidFill>
                  <a:srgbClr val="0E0E0E"/>
                </a:solidFill>
                <a:latin typeface="Aileron"/>
                <a:ea typeface="Aileron"/>
                <a:cs typeface="Aileron"/>
                <a:sym typeface="Aileron"/>
              </a:rPr>
              <a:t>), Beta=2 (</a:t>
            </a:r>
            <a:r>
              <a:rPr lang="en-US" sz="2699" dirty="0" err="1">
                <a:solidFill>
                  <a:srgbClr val="0E0E0E"/>
                </a:solidFill>
                <a:latin typeface="Aileron"/>
                <a:ea typeface="Aileron"/>
                <a:cs typeface="Aileron"/>
                <a:sym typeface="Aileron"/>
              </a:rPr>
              <a:t>Sezgisel</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seçilmiştir</a:t>
            </a:r>
            <a:r>
              <a:rPr lang="en-US" sz="2699" dirty="0">
                <a:solidFill>
                  <a:srgbClr val="0E0E0E"/>
                </a:solidFill>
                <a:latin typeface="Aileron"/>
                <a:ea typeface="Aileron"/>
                <a:cs typeface="Aileron"/>
                <a:sym typeface="Aileron"/>
              </a:rPr>
              <a:t>.</a:t>
            </a:r>
          </a:p>
          <a:p>
            <a:pPr marL="582928" lvl="1" indent="-291464" algn="just">
              <a:lnSpc>
                <a:spcPts val="3779"/>
              </a:lnSpc>
              <a:buFont typeface="Arial"/>
              <a:buChar char="•"/>
            </a:pPr>
            <a:r>
              <a:rPr lang="en-US" sz="2699" b="1" dirty="0">
                <a:solidFill>
                  <a:srgbClr val="0E0E0E"/>
                </a:solidFill>
                <a:latin typeface="Aileron"/>
                <a:ea typeface="Aileron"/>
                <a:cs typeface="Aileron"/>
                <a:sym typeface="Aileron"/>
              </a:rPr>
              <a:t>Amaç: </a:t>
            </a:r>
            <a:r>
              <a:rPr lang="en-US" sz="2699" dirty="0" err="1">
                <a:solidFill>
                  <a:srgbClr val="0E0E0E"/>
                </a:solidFill>
                <a:latin typeface="Aileron"/>
                <a:ea typeface="Aileron"/>
                <a:cs typeface="Aileron"/>
                <a:sym typeface="Aileron"/>
              </a:rPr>
              <a:t>Karıncanın</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körü</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körüne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sürüyü</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takip</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etmesi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yerine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yolun</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kalitesine</a:t>
            </a:r>
            <a:r>
              <a:rPr lang="en-US" sz="2699" dirty="0">
                <a:solidFill>
                  <a:srgbClr val="0E0E0E"/>
                </a:solidFill>
                <a:latin typeface="Aileron"/>
                <a:ea typeface="Aileron"/>
                <a:cs typeface="Aileron"/>
                <a:sym typeface="Aileron"/>
              </a:rPr>
              <a:t> (Heuristic) </a:t>
            </a:r>
            <a:r>
              <a:rPr lang="en-US" sz="2699" dirty="0" err="1">
                <a:solidFill>
                  <a:srgbClr val="0E0E0E"/>
                </a:solidFill>
                <a:latin typeface="Aileron"/>
                <a:ea typeface="Aileron"/>
                <a:cs typeface="Aileron"/>
                <a:sym typeface="Aileron"/>
              </a:rPr>
              <a:t>öncelik</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vermesini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sağlamak</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ve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kötü</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yollarda</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feromon</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birikmesini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engellemek</a:t>
            </a:r>
            <a:r>
              <a:rPr lang="en-US" sz="2699" dirty="0">
                <a:solidFill>
                  <a:srgbClr val="0E0E0E"/>
                </a:solidFill>
                <a:latin typeface="Aileron"/>
                <a:ea typeface="Aileron"/>
                <a:cs typeface="Aileron"/>
                <a:sym typeface="Aileron"/>
              </a:rPr>
              <a:t>.</a:t>
            </a:r>
          </a:p>
          <a:p>
            <a:pPr algn="just">
              <a:lnSpc>
                <a:spcPts val="3779"/>
              </a:lnSpc>
            </a:pPr>
            <a:endParaRPr lang="en-US" sz="2699" dirty="0">
              <a:solidFill>
                <a:srgbClr val="0E0E0E"/>
              </a:solidFill>
              <a:latin typeface="Aileron"/>
              <a:ea typeface="Aileron"/>
              <a:cs typeface="Aileron"/>
              <a:sym typeface="Aileron"/>
            </a:endParaRPr>
          </a:p>
        </p:txBody>
      </p:sp>
      <p:sp>
        <p:nvSpPr>
          <p:cNvPr id="14" name="Metin kutusu 13">
            <a:extLst>
              <a:ext uri="{FF2B5EF4-FFF2-40B4-BE49-F238E27FC236}">
                <a16:creationId xmlns:a16="http://schemas.microsoft.com/office/drawing/2014/main" id="{54F91233-F026-BB7D-17BE-870ED292EF60}"/>
              </a:ext>
            </a:extLst>
          </p:cNvPr>
          <p:cNvSpPr txBox="1"/>
          <p:nvPr/>
        </p:nvSpPr>
        <p:spPr>
          <a:xfrm>
            <a:off x="1513031" y="4761157"/>
            <a:ext cx="7022961" cy="830997"/>
          </a:xfrm>
          <a:prstGeom prst="rect">
            <a:avLst/>
          </a:prstGeom>
          <a:noFill/>
        </p:spPr>
        <p:txBody>
          <a:bodyPr wrap="square" rtlCol="0">
            <a:spAutoFit/>
          </a:bodyPr>
          <a:lstStyle/>
          <a:p>
            <a:r>
              <a:rPr lang="tr-TR" sz="4400" b="1" dirty="0">
                <a:latin typeface="Aileron" panose="020B0604020202020204" charset="0"/>
              </a:rPr>
              <a:t>Geçiş kuralı </a:t>
            </a:r>
            <a:r>
              <a:rPr lang="tr-TR" sz="4800" b="1" dirty="0">
                <a:latin typeface="Aileron" panose="020B0604020202020204" charset="0"/>
              </a:rPr>
              <a:t>= </a:t>
            </a:r>
            <a:r>
              <a:rPr lang="el-GR" sz="4800" b="1" dirty="0"/>
              <a:t>τ</a:t>
            </a:r>
            <a:r>
              <a:rPr lang="tr-TR" sz="4800" b="1" dirty="0">
                <a:latin typeface="Aileron" panose="020B0604020202020204" charset="0"/>
              </a:rPr>
              <a:t>ᵅ · </a:t>
            </a:r>
            <a:r>
              <a:rPr lang="el-GR" sz="4800" b="1" dirty="0"/>
              <a:t>ηᵝ</a:t>
            </a:r>
            <a:endParaRPr lang="tr-TR" sz="4800" b="1" dirty="0">
              <a:latin typeface="Aileron" panose="020B06040202020202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grpSp>
        <p:nvGrpSpPr>
          <p:cNvPr id="4" name="Group 4"/>
          <p:cNvGrpSpPr/>
          <p:nvPr/>
        </p:nvGrpSpPr>
        <p:grpSpPr>
          <a:xfrm>
            <a:off x="829861" y="5893176"/>
            <a:ext cx="8162599" cy="4107465"/>
            <a:chOff x="0" y="0"/>
            <a:chExt cx="1264600" cy="673421"/>
          </a:xfrm>
        </p:grpSpPr>
        <p:sp>
          <p:nvSpPr>
            <p:cNvPr id="5" name="Freeform 5"/>
            <p:cNvSpPr/>
            <p:nvPr/>
          </p:nvSpPr>
          <p:spPr>
            <a:xfrm>
              <a:off x="0" y="0"/>
              <a:ext cx="1264600" cy="673421"/>
            </a:xfrm>
            <a:custGeom>
              <a:avLst/>
              <a:gdLst/>
              <a:ahLst/>
              <a:cxnLst/>
              <a:rect l="l" t="t" r="r" b="b"/>
              <a:pathLst>
                <a:path w="1264600" h="673421">
                  <a:moveTo>
                    <a:pt x="37939" y="0"/>
                  </a:moveTo>
                  <a:lnTo>
                    <a:pt x="1226662" y="0"/>
                  </a:lnTo>
                  <a:cubicBezTo>
                    <a:pt x="1247615" y="0"/>
                    <a:pt x="1264600" y="16986"/>
                    <a:pt x="1264600" y="37939"/>
                  </a:cubicBezTo>
                  <a:lnTo>
                    <a:pt x="1264600" y="635482"/>
                  </a:lnTo>
                  <a:cubicBezTo>
                    <a:pt x="1264600" y="656435"/>
                    <a:pt x="1247615" y="673421"/>
                    <a:pt x="1226662" y="673421"/>
                  </a:cubicBezTo>
                  <a:lnTo>
                    <a:pt x="37939" y="673421"/>
                  </a:lnTo>
                  <a:cubicBezTo>
                    <a:pt x="16986" y="673421"/>
                    <a:pt x="0" y="656435"/>
                    <a:pt x="0" y="635482"/>
                  </a:cubicBezTo>
                  <a:lnTo>
                    <a:pt x="0" y="37939"/>
                  </a:lnTo>
                  <a:cubicBezTo>
                    <a:pt x="0" y="16986"/>
                    <a:pt x="16986" y="0"/>
                    <a:pt x="37939" y="0"/>
                  </a:cubicBezTo>
                  <a:close/>
                </a:path>
              </a:pathLst>
            </a:custGeom>
            <a:blipFill>
              <a:blip r:embed="rId5"/>
              <a:stretch>
                <a:fillRect t="-2580" b="-2580"/>
              </a:stretch>
            </a:blipFill>
          </p:spPr>
          <p:txBody>
            <a:bodyPr/>
            <a:lstStyle/>
            <a:p>
              <a:endParaRPr lang="tr-TR"/>
            </a:p>
          </p:txBody>
        </p:sp>
      </p:grpSp>
      <p:grpSp>
        <p:nvGrpSpPr>
          <p:cNvPr id="6" name="Group 6"/>
          <p:cNvGrpSpPr/>
          <p:nvPr/>
        </p:nvGrpSpPr>
        <p:grpSpPr>
          <a:xfrm>
            <a:off x="9828010" y="1693359"/>
            <a:ext cx="7662739" cy="8130436"/>
            <a:chOff x="0" y="0"/>
            <a:chExt cx="2018170" cy="2141349"/>
          </a:xfrm>
        </p:grpSpPr>
        <p:sp>
          <p:nvSpPr>
            <p:cNvPr id="7" name="Freeform 7"/>
            <p:cNvSpPr/>
            <p:nvPr/>
          </p:nvSpPr>
          <p:spPr>
            <a:xfrm>
              <a:off x="0" y="0"/>
              <a:ext cx="2018170" cy="2141349"/>
            </a:xfrm>
            <a:custGeom>
              <a:avLst/>
              <a:gdLst/>
              <a:ahLst/>
              <a:cxnLst/>
              <a:rect l="l" t="t" r="r" b="b"/>
              <a:pathLst>
                <a:path w="2018170" h="2141349">
                  <a:moveTo>
                    <a:pt x="40413" y="0"/>
                  </a:moveTo>
                  <a:lnTo>
                    <a:pt x="1977757" y="0"/>
                  </a:lnTo>
                  <a:cubicBezTo>
                    <a:pt x="1988475" y="0"/>
                    <a:pt x="1998754" y="4258"/>
                    <a:pt x="2006333" y="11837"/>
                  </a:cubicBezTo>
                  <a:cubicBezTo>
                    <a:pt x="2013912" y="19416"/>
                    <a:pt x="2018170" y="29695"/>
                    <a:pt x="2018170" y="40413"/>
                  </a:cubicBezTo>
                  <a:lnTo>
                    <a:pt x="2018170" y="2100936"/>
                  </a:lnTo>
                  <a:cubicBezTo>
                    <a:pt x="2018170" y="2111654"/>
                    <a:pt x="2013912" y="2121934"/>
                    <a:pt x="2006333" y="2129512"/>
                  </a:cubicBezTo>
                  <a:cubicBezTo>
                    <a:pt x="1998754" y="2137091"/>
                    <a:pt x="1988475" y="2141349"/>
                    <a:pt x="1977757" y="2141349"/>
                  </a:cubicBezTo>
                  <a:lnTo>
                    <a:pt x="40413" y="2141349"/>
                  </a:lnTo>
                  <a:cubicBezTo>
                    <a:pt x="29695" y="2141349"/>
                    <a:pt x="19416" y="2137091"/>
                    <a:pt x="11837" y="2129512"/>
                  </a:cubicBezTo>
                  <a:cubicBezTo>
                    <a:pt x="4258" y="2121934"/>
                    <a:pt x="0" y="2111654"/>
                    <a:pt x="0" y="2100936"/>
                  </a:cubicBezTo>
                  <a:lnTo>
                    <a:pt x="0" y="40413"/>
                  </a:lnTo>
                  <a:cubicBezTo>
                    <a:pt x="0" y="29695"/>
                    <a:pt x="4258" y="19416"/>
                    <a:pt x="11837" y="11837"/>
                  </a:cubicBezTo>
                  <a:cubicBezTo>
                    <a:pt x="19416" y="4258"/>
                    <a:pt x="29695" y="0"/>
                    <a:pt x="40413" y="0"/>
                  </a:cubicBezTo>
                  <a:close/>
                </a:path>
              </a:pathLst>
            </a:custGeom>
            <a:solidFill>
              <a:srgbClr val="E7E7E7"/>
            </a:solidFill>
          </p:spPr>
          <p:txBody>
            <a:bodyPr/>
            <a:lstStyle/>
            <a:p>
              <a:endParaRPr lang="tr-TR"/>
            </a:p>
          </p:txBody>
        </p:sp>
        <p:sp>
          <p:nvSpPr>
            <p:cNvPr id="8" name="TextBox 8"/>
            <p:cNvSpPr txBox="1"/>
            <p:nvPr/>
          </p:nvSpPr>
          <p:spPr>
            <a:xfrm>
              <a:off x="0" y="-47625"/>
              <a:ext cx="2018170" cy="2188974"/>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829861" y="1057122"/>
            <a:ext cx="8431000" cy="3234860"/>
          </a:xfrm>
          <a:prstGeom prst="rect">
            <a:avLst/>
          </a:prstGeom>
        </p:spPr>
        <p:txBody>
          <a:bodyPr lIns="0" tIns="0" rIns="0" bIns="0" rtlCol="0" anchor="t">
            <a:spAutoFit/>
          </a:bodyPr>
          <a:lstStyle/>
          <a:p>
            <a:pPr algn="l">
              <a:lnSpc>
                <a:spcPts val="8268"/>
              </a:lnSpc>
            </a:pPr>
            <a:r>
              <a:rPr lang="en-US" sz="8000" spc="-686" dirty="0" err="1">
                <a:solidFill>
                  <a:srgbClr val="0E0E0E"/>
                </a:solidFill>
                <a:latin typeface="Garet"/>
                <a:ea typeface="Garet"/>
                <a:cs typeface="Garet"/>
                <a:sym typeface="Garet"/>
              </a:rPr>
              <a:t>Matematiksel</a:t>
            </a:r>
            <a:r>
              <a:rPr lang="en-US" sz="8000" spc="-686" dirty="0">
                <a:solidFill>
                  <a:srgbClr val="0E0E0E"/>
                </a:solidFill>
                <a:latin typeface="Garet"/>
                <a:ea typeface="Garet"/>
                <a:cs typeface="Garet"/>
                <a:sym typeface="Garet"/>
              </a:rPr>
              <a:t> </a:t>
            </a:r>
            <a:r>
              <a:rPr lang="en-US" sz="8000" spc="-686" dirty="0" err="1">
                <a:solidFill>
                  <a:srgbClr val="0E0E0E"/>
                </a:solidFill>
                <a:latin typeface="Garet"/>
                <a:ea typeface="Garet"/>
                <a:cs typeface="Garet"/>
                <a:sym typeface="Garet"/>
              </a:rPr>
              <a:t>Modelleme</a:t>
            </a:r>
            <a:r>
              <a:rPr lang="en-US" sz="8000" spc="-686" dirty="0">
                <a:solidFill>
                  <a:srgbClr val="0E0E0E"/>
                </a:solidFill>
                <a:latin typeface="Garet"/>
                <a:ea typeface="Garet"/>
                <a:cs typeface="Garet"/>
                <a:sym typeface="Garet"/>
              </a:rPr>
              <a:t> </a:t>
            </a:r>
            <a:r>
              <a:rPr lang="en-US" sz="8000" spc="-686" dirty="0" err="1">
                <a:solidFill>
                  <a:srgbClr val="0E0E0E"/>
                </a:solidFill>
                <a:latin typeface="Garet"/>
                <a:ea typeface="Garet"/>
                <a:cs typeface="Garet"/>
                <a:sym typeface="Garet"/>
              </a:rPr>
              <a:t>ve</a:t>
            </a:r>
            <a:r>
              <a:rPr lang="en-US" sz="8000" spc="-686" dirty="0">
                <a:solidFill>
                  <a:srgbClr val="0E0E0E"/>
                </a:solidFill>
                <a:latin typeface="Garet"/>
                <a:ea typeface="Garet"/>
                <a:cs typeface="Garet"/>
                <a:sym typeface="Garet"/>
              </a:rPr>
              <a:t> </a:t>
            </a:r>
            <a:r>
              <a:rPr lang="en-US" sz="8000" spc="-686" dirty="0" err="1">
                <a:solidFill>
                  <a:srgbClr val="0E0E0E"/>
                </a:solidFill>
                <a:latin typeface="Garet"/>
                <a:ea typeface="Garet"/>
                <a:cs typeface="Garet"/>
                <a:sym typeface="Garet"/>
              </a:rPr>
              <a:t>Güvenilirlik</a:t>
            </a:r>
            <a:endParaRPr lang="en-US" sz="8000" spc="-686" dirty="0">
              <a:solidFill>
                <a:srgbClr val="0E0E0E"/>
              </a:solidFill>
              <a:latin typeface="Garet"/>
              <a:ea typeface="Garet"/>
              <a:cs typeface="Garet"/>
              <a:sym typeface="Garet"/>
            </a:endParaRPr>
          </a:p>
        </p:txBody>
      </p:sp>
      <p:sp>
        <p:nvSpPr>
          <p:cNvPr id="10" name="TextBox 10"/>
          <p:cNvSpPr txBox="1"/>
          <p:nvPr/>
        </p:nvSpPr>
        <p:spPr>
          <a:xfrm>
            <a:off x="10297294" y="2546552"/>
            <a:ext cx="6724169" cy="6780189"/>
          </a:xfrm>
          <a:prstGeom prst="rect">
            <a:avLst/>
          </a:prstGeom>
        </p:spPr>
        <p:txBody>
          <a:bodyPr lIns="0" tIns="0" rIns="0" bIns="0" rtlCol="0" anchor="t">
            <a:spAutoFit/>
          </a:bodyPr>
          <a:lstStyle/>
          <a:p>
            <a:pPr marL="582928" lvl="1" indent="-291464" algn="just">
              <a:lnSpc>
                <a:spcPts val="3779"/>
              </a:lnSpc>
              <a:buFont typeface="Arial"/>
              <a:buChar char="•"/>
            </a:pPr>
            <a:r>
              <a:rPr lang="en-US" sz="2699" b="1" dirty="0">
                <a:solidFill>
                  <a:srgbClr val="0E0E0E"/>
                </a:solidFill>
                <a:latin typeface="Aileron"/>
                <a:ea typeface="Aileron"/>
                <a:cs typeface="Aileron"/>
                <a:sym typeface="Aileron"/>
              </a:rPr>
              <a:t>Kritik </a:t>
            </a:r>
            <a:r>
              <a:rPr lang="en-US" sz="2699" b="1" dirty="0" err="1">
                <a:solidFill>
                  <a:srgbClr val="0E0E0E"/>
                </a:solidFill>
                <a:latin typeface="Aileron"/>
                <a:ea typeface="Aileron"/>
                <a:cs typeface="Aileron"/>
                <a:sym typeface="Aileron"/>
              </a:rPr>
              <a:t>Sorun</a:t>
            </a:r>
            <a:r>
              <a:rPr lang="en-US" sz="2699" b="1"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Ağ</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güvenilirliği</a:t>
            </a:r>
            <a:r>
              <a:rPr lang="en-US" sz="2699" dirty="0">
                <a:solidFill>
                  <a:srgbClr val="0E0E0E"/>
                </a:solidFill>
                <a:latin typeface="Aileron"/>
                <a:ea typeface="Aileron"/>
                <a:cs typeface="Aileron"/>
                <a:sym typeface="Aileron"/>
              </a:rPr>
              <a:t> (Reliability) </a:t>
            </a:r>
            <a:r>
              <a:rPr lang="en-US" sz="2699" dirty="0" err="1">
                <a:solidFill>
                  <a:srgbClr val="0E0E0E"/>
                </a:solidFill>
                <a:latin typeface="Aileron"/>
                <a:ea typeface="Aileron"/>
                <a:cs typeface="Aileron"/>
                <a:sym typeface="Aileron"/>
              </a:rPr>
              <a:t>olasılıksal</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olup</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çarpılarak</a:t>
            </a:r>
            <a:r>
              <a:rPr lang="en-US" sz="2699" dirty="0">
                <a:solidFill>
                  <a:srgbClr val="0E0E0E"/>
                </a:solidFill>
                <a:latin typeface="Aileron"/>
                <a:ea typeface="Aileron"/>
                <a:cs typeface="Aileron"/>
                <a:sym typeface="Aileron"/>
              </a:rPr>
              <a:t> </a:t>
            </a:r>
            <a:r>
              <a:rPr lang="en-US" sz="2699" b="1" dirty="0">
                <a:solidFill>
                  <a:srgbClr val="0E0E0E"/>
                </a:solidFill>
                <a:latin typeface="Aileron"/>
                <a:ea typeface="Aileron"/>
                <a:cs typeface="Aileron"/>
                <a:sym typeface="Aileron"/>
              </a:rPr>
              <a:t>R = r₁ × r₂) </a:t>
            </a:r>
            <a:r>
              <a:rPr lang="en-US" sz="2699" dirty="0" err="1">
                <a:solidFill>
                  <a:srgbClr val="0E0E0E"/>
                </a:solidFill>
                <a:latin typeface="Aileron"/>
                <a:ea typeface="Aileron"/>
                <a:cs typeface="Aileron"/>
                <a:sym typeface="Aileron"/>
              </a:rPr>
              <a:t>hesaplanır</a:t>
            </a:r>
            <a:r>
              <a:rPr lang="en-US" sz="2699" dirty="0">
                <a:solidFill>
                  <a:srgbClr val="0E0E0E"/>
                </a:solidFill>
                <a:latin typeface="Aileron"/>
                <a:ea typeface="Aileron"/>
                <a:cs typeface="Aileron"/>
                <a:sym typeface="Aileron"/>
              </a:rPr>
              <a:t>. En </a:t>
            </a:r>
            <a:r>
              <a:rPr lang="en-US" sz="2699" dirty="0" err="1">
                <a:solidFill>
                  <a:srgbClr val="0E0E0E"/>
                </a:solidFill>
                <a:latin typeface="Aileron"/>
                <a:ea typeface="Aileron"/>
                <a:cs typeface="Aileron"/>
                <a:sym typeface="Aileron"/>
              </a:rPr>
              <a:t>kısa</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yol</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algoritmaları</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ise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maliyetleri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toplar</a:t>
            </a:r>
            <a:r>
              <a:rPr lang="en-US" sz="2699" dirty="0">
                <a:solidFill>
                  <a:srgbClr val="0E0E0E"/>
                </a:solidFill>
                <a:latin typeface="Aileron"/>
                <a:ea typeface="Aileron"/>
                <a:cs typeface="Aileron"/>
                <a:sym typeface="Aileron"/>
              </a:rPr>
              <a:t> </a:t>
            </a:r>
            <a:r>
              <a:rPr lang="en-US" sz="2699" b="1" dirty="0">
                <a:solidFill>
                  <a:srgbClr val="0E0E0E"/>
                </a:solidFill>
                <a:latin typeface="Aileron"/>
                <a:ea typeface="Aileron"/>
                <a:cs typeface="Aileron"/>
                <a:sym typeface="Aileron"/>
              </a:rPr>
              <a:t>(C = c₁ + c₂).</a:t>
            </a:r>
          </a:p>
          <a:p>
            <a:pPr marL="582928" lvl="1" indent="-291464" algn="just">
              <a:lnSpc>
                <a:spcPts val="3779"/>
              </a:lnSpc>
              <a:buFont typeface="Arial"/>
              <a:buChar char="•"/>
            </a:pPr>
            <a:r>
              <a:rPr lang="en-US" sz="2699" b="1" dirty="0" err="1">
                <a:solidFill>
                  <a:srgbClr val="0E0E0E"/>
                </a:solidFill>
                <a:latin typeface="Aileron"/>
                <a:ea typeface="Aileron"/>
                <a:cs typeface="Aileron"/>
                <a:sym typeface="Aileron"/>
              </a:rPr>
              <a:t>Çözüm</a:t>
            </a:r>
            <a:r>
              <a:rPr lang="en-US" sz="2699" b="1"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Logaritmik</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Dönüşüm</a:t>
            </a:r>
            <a:r>
              <a:rPr lang="en-US" sz="2699" dirty="0">
                <a:solidFill>
                  <a:srgbClr val="0E0E0E"/>
                </a:solidFill>
                <a:latin typeface="Aileron"/>
                <a:ea typeface="Aileron"/>
                <a:cs typeface="Aileron"/>
                <a:sym typeface="Aileron"/>
              </a:rPr>
              <a:t> .</a:t>
            </a:r>
            <a:endParaRPr lang="tr-TR" sz="2699" dirty="0">
              <a:solidFill>
                <a:srgbClr val="0E0E0E"/>
              </a:solidFill>
              <a:latin typeface="Aileron"/>
              <a:ea typeface="Aileron"/>
              <a:cs typeface="Aileron"/>
              <a:sym typeface="Aileron"/>
            </a:endParaRPr>
          </a:p>
          <a:p>
            <a:pPr marL="582928" lvl="1" indent="-291464" algn="just">
              <a:lnSpc>
                <a:spcPts val="3779"/>
              </a:lnSpc>
              <a:buFont typeface="Arial"/>
              <a:buChar char="•"/>
            </a:pPr>
            <a:r>
              <a:rPr lang="en-US" sz="2699" dirty="0">
                <a:solidFill>
                  <a:srgbClr val="0E0E0E"/>
                </a:solidFill>
                <a:latin typeface="Aileron"/>
                <a:ea typeface="Aileron"/>
                <a:cs typeface="Aileron"/>
                <a:sym typeface="Aileron"/>
              </a:rPr>
              <a:t>Bu </a:t>
            </a:r>
            <a:r>
              <a:rPr lang="en-US" sz="2699" dirty="0" err="1">
                <a:solidFill>
                  <a:srgbClr val="0E0E0E"/>
                </a:solidFill>
                <a:latin typeface="Aileron"/>
                <a:ea typeface="Aileron"/>
                <a:cs typeface="Aileron"/>
                <a:sym typeface="Aileron"/>
              </a:rPr>
              <a:t>işlemle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çarpımsal</a:t>
            </a:r>
            <a:r>
              <a:rPr lang="en-US" sz="2699" dirty="0">
                <a:solidFill>
                  <a:srgbClr val="0E0E0E"/>
                </a:solidFill>
                <a:latin typeface="Aileron"/>
                <a:ea typeface="Aileron"/>
                <a:cs typeface="Aileron"/>
                <a:sym typeface="Aileron"/>
              </a:rPr>
              <a:t> problem, </a:t>
            </a:r>
            <a:r>
              <a:rPr lang="en-US" sz="2699" dirty="0" err="1">
                <a:solidFill>
                  <a:srgbClr val="0E0E0E"/>
                </a:solidFill>
                <a:latin typeface="Aileron"/>
                <a:ea typeface="Aileron"/>
                <a:cs typeface="Aileron"/>
                <a:sym typeface="Aileron"/>
              </a:rPr>
              <a:t>toplamsal</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maliyet</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problemine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dönüştürülmüştür</a:t>
            </a:r>
            <a:r>
              <a:rPr lang="en-US" sz="2699" dirty="0">
                <a:solidFill>
                  <a:srgbClr val="0E0E0E"/>
                </a:solidFill>
                <a:latin typeface="Aileron"/>
                <a:ea typeface="Aileron"/>
                <a:cs typeface="Aileron"/>
                <a:sym typeface="Aileron"/>
              </a:rPr>
              <a:t>.</a:t>
            </a:r>
          </a:p>
          <a:p>
            <a:pPr marL="582928" lvl="1" indent="-291464" algn="just">
              <a:lnSpc>
                <a:spcPts val="3779"/>
              </a:lnSpc>
              <a:buFont typeface="Arial"/>
              <a:buChar char="•"/>
            </a:pPr>
            <a:r>
              <a:rPr lang="en-US" sz="2699" b="1" dirty="0">
                <a:solidFill>
                  <a:srgbClr val="0E0E0E"/>
                </a:solidFill>
                <a:latin typeface="Aileron"/>
                <a:ea typeface="Aileron"/>
                <a:cs typeface="Aileron"/>
                <a:sym typeface="Aileron"/>
              </a:rPr>
              <a:t>Elitist (</a:t>
            </a:r>
            <a:r>
              <a:rPr lang="en-US" sz="2699" b="1" dirty="0" err="1">
                <a:solidFill>
                  <a:srgbClr val="0E0E0E"/>
                </a:solidFill>
                <a:latin typeface="Aileron"/>
                <a:ea typeface="Aileron"/>
                <a:cs typeface="Aileron"/>
                <a:sym typeface="Aileron"/>
              </a:rPr>
              <a:t>Seçkinci</a:t>
            </a:r>
            <a:r>
              <a:rPr lang="en-US" sz="2699" b="1" dirty="0">
                <a:solidFill>
                  <a:srgbClr val="0E0E0E"/>
                </a:solidFill>
                <a:latin typeface="Aileron"/>
                <a:ea typeface="Aileron"/>
                <a:cs typeface="Aileron"/>
                <a:sym typeface="Aileron"/>
              </a:rPr>
              <a:t>) </a:t>
            </a:r>
            <a:r>
              <a:rPr lang="en-US" sz="2699" b="1" dirty="0" err="1">
                <a:solidFill>
                  <a:srgbClr val="0E0E0E"/>
                </a:solidFill>
                <a:latin typeface="Aileron"/>
                <a:ea typeface="Aileron"/>
                <a:cs typeface="Aileron"/>
                <a:sym typeface="Aileron"/>
              </a:rPr>
              <a:t>Strateji</a:t>
            </a:r>
            <a:r>
              <a:rPr lang="en-US" sz="2699" b="1" dirty="0">
                <a:solidFill>
                  <a:srgbClr val="0E0E0E"/>
                </a:solidFill>
                <a:latin typeface="Aileron"/>
                <a:ea typeface="Aileron"/>
                <a:cs typeface="Aileron"/>
                <a:sym typeface="Aileron"/>
              </a:rPr>
              <a:t>:</a:t>
            </a:r>
            <a:r>
              <a:rPr lang="tr-TR" sz="2699" dirty="0">
                <a:solidFill>
                  <a:srgbClr val="0E0E0E"/>
                </a:solidFill>
                <a:latin typeface="Aileron"/>
                <a:ea typeface="Aileron"/>
                <a:cs typeface="Aileron"/>
                <a:sym typeface="Aileron"/>
              </a:rPr>
              <a:t> </a:t>
            </a:r>
            <a:r>
              <a:rPr lang="en-US" sz="2699" dirty="0">
                <a:solidFill>
                  <a:srgbClr val="0E0E0E"/>
                </a:solidFill>
                <a:latin typeface="Aileron"/>
                <a:ea typeface="Aileron"/>
                <a:cs typeface="Aileron"/>
                <a:sym typeface="Aileron"/>
              </a:rPr>
              <a:t>Her </a:t>
            </a:r>
            <a:r>
              <a:rPr lang="en-US" sz="2699" dirty="0" err="1">
                <a:solidFill>
                  <a:srgbClr val="0E0E0E"/>
                </a:solidFill>
                <a:latin typeface="Aileron"/>
                <a:ea typeface="Aileron"/>
                <a:cs typeface="Aileron"/>
                <a:sym typeface="Aileron"/>
              </a:rPr>
              <a:t>iterasyon</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sonunda</a:t>
            </a:r>
            <a:r>
              <a:rPr lang="en-US" sz="2699" dirty="0">
                <a:solidFill>
                  <a:srgbClr val="0E0E0E"/>
                </a:solidFill>
                <a:latin typeface="Aileron"/>
                <a:ea typeface="Aileron"/>
                <a:cs typeface="Aileron"/>
                <a:sym typeface="Aileron"/>
              </a:rPr>
              <a:t> Global Best </a:t>
            </a:r>
            <a:r>
              <a:rPr lang="en-US" sz="2699" dirty="0" err="1">
                <a:solidFill>
                  <a:srgbClr val="0E0E0E"/>
                </a:solidFill>
                <a:latin typeface="Aileron"/>
                <a:ea typeface="Aileron"/>
                <a:cs typeface="Aileron"/>
                <a:sym typeface="Aileron"/>
              </a:rPr>
              <a:t>yolu</a:t>
            </a:r>
            <a:r>
              <a:rPr lang="en-US" sz="2699" dirty="0">
                <a:solidFill>
                  <a:srgbClr val="0E0E0E"/>
                </a:solidFill>
                <a:latin typeface="Aileron"/>
                <a:ea typeface="Aileron"/>
                <a:cs typeface="Aileron"/>
                <a:sym typeface="Aileron"/>
              </a:rPr>
              <a:t> </a:t>
            </a:r>
            <a:r>
              <a:rPr lang="tr-TR"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bulan</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karıncaya</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ekstra</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feromon</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takviyesi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yapılarak</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yakınsama</a:t>
            </a:r>
            <a:r>
              <a:rPr lang="en-US" sz="2699" dirty="0">
                <a:solidFill>
                  <a:srgbClr val="0E0E0E"/>
                </a:solidFill>
                <a:latin typeface="Aileron"/>
                <a:ea typeface="Aileron"/>
                <a:cs typeface="Aileron"/>
                <a:sym typeface="Aileron"/>
              </a:rPr>
              <a:t> (convergence) </a:t>
            </a:r>
            <a:r>
              <a:rPr lang="en-US" sz="2699" dirty="0" err="1">
                <a:solidFill>
                  <a:srgbClr val="0E0E0E"/>
                </a:solidFill>
                <a:latin typeface="Aileron"/>
                <a:ea typeface="Aileron"/>
                <a:cs typeface="Aileron"/>
                <a:sym typeface="Aileron"/>
              </a:rPr>
              <a:t>hızı</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artırılmıştır</a:t>
            </a:r>
            <a:r>
              <a:rPr lang="en-US" sz="2699" dirty="0">
                <a:solidFill>
                  <a:srgbClr val="0E0E0E"/>
                </a:solidFill>
                <a:latin typeface="Aileron"/>
                <a:ea typeface="Aileron"/>
                <a:cs typeface="Aileron"/>
                <a:sym typeface="Aileron"/>
              </a:rPr>
              <a:t>.</a:t>
            </a:r>
          </a:p>
          <a:p>
            <a:pPr algn="just">
              <a:lnSpc>
                <a:spcPts val="3779"/>
              </a:lnSpc>
            </a:pPr>
            <a:endParaRPr lang="en-US" sz="2699" dirty="0">
              <a:solidFill>
                <a:srgbClr val="0E0E0E"/>
              </a:solidFill>
              <a:latin typeface="Aileron"/>
              <a:ea typeface="Aileron"/>
              <a:cs typeface="Aileron"/>
              <a:sym typeface="Aileron"/>
            </a:endParaRPr>
          </a:p>
        </p:txBody>
      </p:sp>
      <p:sp>
        <p:nvSpPr>
          <p:cNvPr id="11" name="TextBox 11"/>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dirty="0">
                <a:solidFill>
                  <a:srgbClr val="0E0E0E"/>
                </a:solidFill>
                <a:latin typeface="Aileron Light"/>
                <a:ea typeface="Aileron Light"/>
                <a:cs typeface="Aileron Light"/>
                <a:sym typeface="Aileron Light"/>
              </a:rPr>
              <a:t>HOME</a:t>
            </a:r>
          </a:p>
        </p:txBody>
      </p:sp>
      <p:sp>
        <p:nvSpPr>
          <p:cNvPr id="12" name="TextBox 12"/>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dirty="0">
                <a:solidFill>
                  <a:srgbClr val="0E0E0E"/>
                </a:solidFill>
                <a:latin typeface="Aileron Light"/>
                <a:ea typeface="Aileron Light"/>
                <a:cs typeface="Aileron Light"/>
                <a:sym typeface="Aileron Light"/>
              </a:rPr>
              <a:t>ABOUT</a:t>
            </a:r>
          </a:p>
        </p:txBody>
      </p:sp>
      <p:sp>
        <p:nvSpPr>
          <p:cNvPr id="13" name="TextBox 13"/>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dirty="0">
                <a:solidFill>
                  <a:srgbClr val="0E0E0E"/>
                </a:solidFill>
                <a:latin typeface="Aileron Light"/>
                <a:ea typeface="Aileron Light"/>
                <a:cs typeface="Aileron Light"/>
                <a:sym typeface="Aileron Light"/>
              </a:rPr>
              <a:t>INFO</a:t>
            </a:r>
          </a:p>
        </p:txBody>
      </p:sp>
      <p:sp>
        <p:nvSpPr>
          <p:cNvPr id="14" name="Metin kutusu 13">
            <a:extLst>
              <a:ext uri="{FF2B5EF4-FFF2-40B4-BE49-F238E27FC236}">
                <a16:creationId xmlns:a16="http://schemas.microsoft.com/office/drawing/2014/main" id="{07E1469E-8914-F2AA-644D-2D62E2A2A98A}"/>
              </a:ext>
            </a:extLst>
          </p:cNvPr>
          <p:cNvSpPr txBox="1"/>
          <p:nvPr/>
        </p:nvSpPr>
        <p:spPr>
          <a:xfrm>
            <a:off x="608721" y="4861746"/>
            <a:ext cx="8873279" cy="954107"/>
          </a:xfrm>
          <a:prstGeom prst="rect">
            <a:avLst/>
          </a:prstGeom>
          <a:noFill/>
        </p:spPr>
        <p:txBody>
          <a:bodyPr wrap="square" rtlCol="0">
            <a:spAutoFit/>
          </a:bodyPr>
          <a:lstStyle/>
          <a:p>
            <a:r>
              <a:rPr lang="tr-TR" sz="2800" b="1" dirty="0">
                <a:latin typeface="Aileron" panose="020B0604020202020204" charset="0"/>
              </a:rPr>
              <a:t>Maliyet = Gecikme − </a:t>
            </a:r>
            <a:r>
              <a:rPr lang="tr-TR" sz="2800" b="1" dirty="0" err="1">
                <a:latin typeface="Aileron" panose="020B0604020202020204" charset="0"/>
              </a:rPr>
              <a:t>ln</a:t>
            </a:r>
            <a:r>
              <a:rPr lang="tr-TR" sz="2800" b="1" dirty="0">
                <a:latin typeface="Aileron" panose="020B0604020202020204" charset="0"/>
              </a:rPr>
              <a:t>(Güvenilirlik) + 1000 / Bant Genişliği</a:t>
            </a:r>
            <a:endParaRPr lang="tr-TR" sz="2400" b="1" dirty="0">
              <a:latin typeface="Aileron" panose="020B060402020202020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a:extLst>
              <a:ext uri="{FF2B5EF4-FFF2-40B4-BE49-F238E27FC236}">
                <a16:creationId xmlns:a16="http://schemas.microsoft.com/office/drawing/2014/main" id="{AB72D73B-D2F5-3313-336F-BE1AAC74B5B9}"/>
              </a:ext>
            </a:extLst>
          </p:cNvPr>
          <p:cNvSpPr/>
          <p:nvPr/>
        </p:nvSpPr>
        <p:spPr>
          <a:xfrm>
            <a:off x="10287000" y="1714500"/>
            <a:ext cx="7523071" cy="8136697"/>
          </a:xfrm>
          <a:custGeom>
            <a:avLst/>
            <a:gdLst/>
            <a:ahLst/>
            <a:cxnLst/>
            <a:rect l="l" t="t" r="r" b="b"/>
            <a:pathLst>
              <a:path w="2594613" h="980142">
                <a:moveTo>
                  <a:pt x="31435" y="0"/>
                </a:moveTo>
                <a:lnTo>
                  <a:pt x="2563178" y="0"/>
                </a:lnTo>
                <a:cubicBezTo>
                  <a:pt x="2580539" y="0"/>
                  <a:pt x="2594613" y="14074"/>
                  <a:pt x="2594613" y="31435"/>
                </a:cubicBezTo>
                <a:lnTo>
                  <a:pt x="2594613" y="948708"/>
                </a:lnTo>
                <a:cubicBezTo>
                  <a:pt x="2594613" y="966069"/>
                  <a:pt x="2580539" y="980142"/>
                  <a:pt x="2563178" y="980142"/>
                </a:cubicBezTo>
                <a:lnTo>
                  <a:pt x="31435" y="980142"/>
                </a:lnTo>
                <a:cubicBezTo>
                  <a:pt x="14074" y="980142"/>
                  <a:pt x="0" y="966069"/>
                  <a:pt x="0" y="948708"/>
                </a:cubicBezTo>
                <a:lnTo>
                  <a:pt x="0" y="31435"/>
                </a:lnTo>
                <a:cubicBezTo>
                  <a:pt x="0" y="14074"/>
                  <a:pt x="14074" y="0"/>
                  <a:pt x="31435" y="0"/>
                </a:cubicBezTo>
                <a:close/>
              </a:path>
            </a:pathLst>
          </a:custGeom>
          <a:solidFill>
            <a:srgbClr val="E7E7E7"/>
          </a:solidFill>
        </p:spPr>
        <p:txBody>
          <a:bodyPr/>
          <a:lstStyle/>
          <a:p>
            <a:endParaRPr lang="tr-TR"/>
          </a:p>
        </p:txBody>
      </p:sp>
      <p:sp>
        <p:nvSpPr>
          <p:cNvPr id="3" name="Metin kutusu 2">
            <a:extLst>
              <a:ext uri="{FF2B5EF4-FFF2-40B4-BE49-F238E27FC236}">
                <a16:creationId xmlns:a16="http://schemas.microsoft.com/office/drawing/2014/main" id="{8506F43C-846A-CDB4-6023-C85662866F35}"/>
              </a:ext>
            </a:extLst>
          </p:cNvPr>
          <p:cNvSpPr txBox="1"/>
          <p:nvPr/>
        </p:nvSpPr>
        <p:spPr>
          <a:xfrm>
            <a:off x="152400" y="1345168"/>
            <a:ext cx="8991600" cy="3416320"/>
          </a:xfrm>
          <a:prstGeom prst="rect">
            <a:avLst/>
          </a:prstGeom>
          <a:noFill/>
        </p:spPr>
        <p:txBody>
          <a:bodyPr wrap="square" rtlCol="0">
            <a:spAutoFit/>
          </a:bodyPr>
          <a:lstStyle/>
          <a:p>
            <a:r>
              <a:rPr lang="tr-TR" sz="7200" b="1" dirty="0">
                <a:latin typeface="Aileron" panose="020B0604020202020204" charset="0"/>
              </a:rPr>
              <a:t>Feromon Güncelleme ve Buharlaşma</a:t>
            </a:r>
          </a:p>
        </p:txBody>
      </p:sp>
      <p:sp>
        <p:nvSpPr>
          <p:cNvPr id="4" name="Freeform 3">
            <a:extLst>
              <a:ext uri="{FF2B5EF4-FFF2-40B4-BE49-F238E27FC236}">
                <a16:creationId xmlns:a16="http://schemas.microsoft.com/office/drawing/2014/main" id="{3B39D868-E044-04B2-C7CD-CAB2674D31E3}"/>
              </a:ext>
            </a:extLst>
          </p:cNvPr>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6" name="AutoShape 2">
            <a:extLst>
              <a:ext uri="{FF2B5EF4-FFF2-40B4-BE49-F238E27FC236}">
                <a16:creationId xmlns:a16="http://schemas.microsoft.com/office/drawing/2014/main" id="{85C7D7C6-1084-19E1-BA73-6880E554CDE6}"/>
              </a:ext>
            </a:extLst>
          </p:cNvPr>
          <p:cNvSpPr/>
          <p:nvPr/>
        </p:nvSpPr>
        <p:spPr>
          <a:xfrm>
            <a:off x="0" y="134516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8" name="Metin kutusu 7">
            <a:extLst>
              <a:ext uri="{FF2B5EF4-FFF2-40B4-BE49-F238E27FC236}">
                <a16:creationId xmlns:a16="http://schemas.microsoft.com/office/drawing/2014/main" id="{8A01F38A-9CC2-0C86-3434-2EBA71484D84}"/>
              </a:ext>
            </a:extLst>
          </p:cNvPr>
          <p:cNvSpPr txBox="1"/>
          <p:nvPr/>
        </p:nvSpPr>
        <p:spPr>
          <a:xfrm>
            <a:off x="2302846" y="5369412"/>
            <a:ext cx="5375189" cy="707886"/>
          </a:xfrm>
          <a:prstGeom prst="rect">
            <a:avLst/>
          </a:prstGeom>
          <a:noFill/>
        </p:spPr>
        <p:txBody>
          <a:bodyPr wrap="none" rtlCol="0">
            <a:spAutoFit/>
          </a:bodyPr>
          <a:lstStyle/>
          <a:p>
            <a:r>
              <a:rPr lang="el-GR" sz="4000" b="1" dirty="0"/>
              <a:t>τᵧ</a:t>
            </a:r>
            <a:r>
              <a:rPr lang="tr-TR" sz="4000" b="1" dirty="0">
                <a:latin typeface="Aileron" panose="020B0604020202020204" charset="0"/>
              </a:rPr>
              <a:t>ₑₙᵢ = (1 − </a:t>
            </a:r>
            <a:r>
              <a:rPr lang="el-GR" sz="4000" b="1" dirty="0"/>
              <a:t>ρ) · τ</a:t>
            </a:r>
            <a:r>
              <a:rPr lang="tr-TR" sz="4000" b="1" dirty="0">
                <a:latin typeface="Aileron" panose="020B0604020202020204" charset="0"/>
              </a:rPr>
              <a:t>ₑₛₖᵢ + </a:t>
            </a:r>
            <a:r>
              <a:rPr lang="el-GR" sz="4000" b="1" dirty="0"/>
              <a:t>Δτ</a:t>
            </a:r>
            <a:endParaRPr lang="tr-TR" sz="4000" b="1" dirty="0">
              <a:latin typeface="Aileron" panose="020B0604020202020204" charset="0"/>
            </a:endParaRPr>
          </a:p>
        </p:txBody>
      </p:sp>
      <p:sp>
        <p:nvSpPr>
          <p:cNvPr id="18" name="Metin kutusu 17">
            <a:extLst>
              <a:ext uri="{FF2B5EF4-FFF2-40B4-BE49-F238E27FC236}">
                <a16:creationId xmlns:a16="http://schemas.microsoft.com/office/drawing/2014/main" id="{7545248B-4452-778A-34E7-1F86843EEF73}"/>
              </a:ext>
            </a:extLst>
          </p:cNvPr>
          <p:cNvSpPr txBox="1"/>
          <p:nvPr/>
        </p:nvSpPr>
        <p:spPr>
          <a:xfrm>
            <a:off x="2477730" y="7429500"/>
            <a:ext cx="1064341" cy="646331"/>
          </a:xfrm>
          <a:prstGeom prst="rect">
            <a:avLst/>
          </a:prstGeom>
          <a:noFill/>
        </p:spPr>
        <p:txBody>
          <a:bodyPr wrap="square" rtlCol="0">
            <a:spAutoFit/>
          </a:bodyPr>
          <a:lstStyle/>
          <a:p>
            <a:r>
              <a:rPr lang="tr-TR" dirty="0"/>
              <a:t>buharlama</a:t>
            </a:r>
          </a:p>
        </p:txBody>
      </p:sp>
      <p:sp>
        <p:nvSpPr>
          <p:cNvPr id="22" name="Rectangle 11">
            <a:extLst>
              <a:ext uri="{FF2B5EF4-FFF2-40B4-BE49-F238E27FC236}">
                <a16:creationId xmlns:a16="http://schemas.microsoft.com/office/drawing/2014/main" id="{F8DA171D-0B71-D263-813E-FFDBC097AB71}"/>
              </a:ext>
            </a:extLst>
          </p:cNvPr>
          <p:cNvSpPr>
            <a:spLocks noChangeArrowheads="1"/>
          </p:cNvSpPr>
          <p:nvPr/>
        </p:nvSpPr>
        <p:spPr bwMode="auto">
          <a:xfrm>
            <a:off x="10716322" y="1951864"/>
            <a:ext cx="6781800" cy="4970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lvl="0" eaLnBrk="0" fontAlgn="base" hangingPunct="0">
              <a:spcBef>
                <a:spcPct val="0"/>
              </a:spcBef>
              <a:spcAft>
                <a:spcPct val="0"/>
              </a:spcAft>
              <a:buFontTx/>
              <a:buChar char="•"/>
            </a:pPr>
            <a:r>
              <a:rPr kumimoji="0" lang="tr-TR" altLang="tr-TR" sz="2800" b="1" i="0" u="none" strike="noStrike" cap="none" normalizeH="0" baseline="0" dirty="0">
                <a:ln>
                  <a:noFill/>
                </a:ln>
                <a:solidFill>
                  <a:schemeClr val="tx1"/>
                </a:solidFill>
                <a:effectLst/>
                <a:latin typeface="Aileron" panose="020B0604020202020204" charset="0"/>
              </a:rPr>
              <a:t>Buharlaşma (</a:t>
            </a:r>
            <a:r>
              <a:rPr lang="el-GR" sz="3600" b="1" dirty="0"/>
              <a:t>ρ</a:t>
            </a:r>
            <a:r>
              <a:rPr kumimoji="0" lang="tr-TR" altLang="tr-TR" sz="2800" b="1" i="0" u="none" strike="noStrike" cap="none" normalizeH="0" baseline="0" dirty="0">
                <a:ln>
                  <a:noFill/>
                </a:ln>
                <a:solidFill>
                  <a:schemeClr val="tx1"/>
                </a:solidFill>
                <a:effectLst/>
                <a:latin typeface="Aileron" panose="020B0604020202020204" charset="0"/>
              </a:rPr>
              <a:t>= 0.5):</a:t>
            </a:r>
            <a:r>
              <a:rPr kumimoji="0" lang="tr-TR" altLang="tr-TR" sz="2800" b="0" i="0" u="none" strike="noStrike" cap="none" normalizeH="0" baseline="0" dirty="0">
                <a:ln>
                  <a:noFill/>
                </a:ln>
                <a:solidFill>
                  <a:schemeClr val="tx1"/>
                </a:solidFill>
                <a:effectLst/>
                <a:latin typeface="Aileron" panose="020B0604020202020204" charset="0"/>
              </a:rPr>
              <a:t> Her tur sonunda mevcut feromonun %50'si silinir.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800" b="1" i="0" u="none" strike="noStrike" cap="none" normalizeH="0" baseline="0" dirty="0">
                <a:ln>
                  <a:noFill/>
                </a:ln>
                <a:solidFill>
                  <a:schemeClr val="tx1"/>
                </a:solidFill>
                <a:effectLst/>
                <a:latin typeface="Aileron" panose="020B0604020202020204" charset="0"/>
              </a:rPr>
              <a:t>Amaç:</a:t>
            </a:r>
            <a:r>
              <a:rPr kumimoji="0" lang="tr-TR" altLang="tr-TR" sz="2800" b="0" i="0" u="none" strike="noStrike" cap="none" normalizeH="0" baseline="0" dirty="0">
                <a:ln>
                  <a:noFill/>
                </a:ln>
                <a:solidFill>
                  <a:schemeClr val="tx1"/>
                </a:solidFill>
                <a:effectLst/>
                <a:latin typeface="Aileron" panose="020B0604020202020204" charset="0"/>
              </a:rPr>
              <a:t> Algoritmanın eski ve kötü yolları unutmasını sağlamak, "</a:t>
            </a:r>
            <a:r>
              <a:rPr kumimoji="0" lang="tr-TR" altLang="tr-TR" sz="2800" b="0" i="0" u="none" strike="noStrike" cap="none" normalizeH="0" baseline="0" dirty="0" err="1">
                <a:ln>
                  <a:noFill/>
                </a:ln>
                <a:solidFill>
                  <a:schemeClr val="tx1"/>
                </a:solidFill>
                <a:effectLst/>
                <a:latin typeface="Aileron" panose="020B0604020202020204" charset="0"/>
              </a:rPr>
              <a:t>Local</a:t>
            </a:r>
            <a:r>
              <a:rPr kumimoji="0" lang="tr-TR" altLang="tr-TR" sz="2800" b="0" i="0" u="none" strike="noStrike" cap="none" normalizeH="0" baseline="0" dirty="0">
                <a:ln>
                  <a:noFill/>
                </a:ln>
                <a:solidFill>
                  <a:schemeClr val="tx1"/>
                </a:solidFill>
                <a:effectLst/>
                <a:latin typeface="Aileron" panose="020B0604020202020204" charset="0"/>
              </a:rPr>
              <a:t> </a:t>
            </a:r>
            <a:r>
              <a:rPr kumimoji="0" lang="tr-TR" altLang="tr-TR" sz="2800" b="0" i="0" u="none" strike="noStrike" cap="none" normalizeH="0" baseline="0" dirty="0" err="1">
                <a:ln>
                  <a:noFill/>
                </a:ln>
                <a:solidFill>
                  <a:schemeClr val="tx1"/>
                </a:solidFill>
                <a:effectLst/>
                <a:latin typeface="Aileron" panose="020B0604020202020204" charset="0"/>
              </a:rPr>
              <a:t>Optima</a:t>
            </a:r>
            <a:r>
              <a:rPr kumimoji="0" lang="tr-TR" altLang="tr-TR" sz="2800" b="0" i="0" u="none" strike="noStrike" cap="none" normalizeH="0" baseline="0" dirty="0">
                <a:ln>
                  <a:noFill/>
                </a:ln>
                <a:solidFill>
                  <a:schemeClr val="tx1"/>
                </a:solidFill>
                <a:effectLst/>
                <a:latin typeface="Aileron" panose="020B0604020202020204" charset="0"/>
              </a:rPr>
              <a:t>" tuzağına düşmeyi engellemek.</a:t>
            </a:r>
          </a:p>
          <a:p>
            <a:pPr lvl="0" eaLnBrk="0" fontAlgn="base" hangingPunct="0">
              <a:spcBef>
                <a:spcPct val="0"/>
              </a:spcBef>
              <a:spcAft>
                <a:spcPct val="0"/>
              </a:spcAft>
              <a:buFontTx/>
              <a:buChar char="•"/>
            </a:pPr>
            <a:r>
              <a:rPr kumimoji="0" lang="tr-TR" altLang="tr-TR" sz="2800" b="1" i="0" u="none" strike="noStrike" cap="none" normalizeH="0" baseline="0" dirty="0">
                <a:ln>
                  <a:noFill/>
                </a:ln>
                <a:solidFill>
                  <a:schemeClr val="tx1"/>
                </a:solidFill>
                <a:effectLst/>
                <a:latin typeface="Aileron" panose="020B0604020202020204" charset="0"/>
              </a:rPr>
              <a:t>Yeni Feromon (</a:t>
            </a:r>
            <a:r>
              <a:rPr lang="el-GR" sz="3200" b="1" dirty="0"/>
              <a:t>Δτ</a:t>
            </a:r>
            <a:r>
              <a:rPr kumimoji="0" lang="tr-TR" altLang="tr-TR" sz="2800" b="1" i="0" u="none" strike="noStrike" cap="none" normalizeH="0" baseline="0" dirty="0">
                <a:ln>
                  <a:noFill/>
                </a:ln>
                <a:solidFill>
                  <a:schemeClr val="tx1"/>
                </a:solidFill>
                <a:effectLst/>
                <a:latin typeface="Aileron" panose="020B0604020202020204" charset="0"/>
              </a:rPr>
              <a:t>):</a:t>
            </a:r>
            <a:r>
              <a:rPr kumimoji="0" lang="tr-TR" altLang="tr-TR" sz="2800" b="0" i="0" u="none" strike="noStrike" cap="none" normalizeH="0" baseline="0" dirty="0">
                <a:ln>
                  <a:noFill/>
                </a:ln>
                <a:solidFill>
                  <a:schemeClr val="tx1"/>
                </a:solidFill>
                <a:effectLst/>
                <a:latin typeface="Aileron" panose="020B0604020202020204" charset="0"/>
              </a:rPr>
              <a:t> Yolun toplam maliyetiyle ters orantılı (1/</a:t>
            </a:r>
            <a:r>
              <a:rPr kumimoji="0" lang="tr-TR" altLang="tr-TR" sz="2800" b="0" i="0" u="none" strike="noStrike" cap="none" normalizeH="0" baseline="0" dirty="0" err="1">
                <a:ln>
                  <a:noFill/>
                </a:ln>
                <a:solidFill>
                  <a:schemeClr val="tx1"/>
                </a:solidFill>
                <a:effectLst/>
                <a:latin typeface="Aileron" panose="020B0604020202020204" charset="0"/>
              </a:rPr>
              <a:t>Cost</a:t>
            </a:r>
            <a:r>
              <a:rPr kumimoji="0" lang="tr-TR" altLang="tr-TR" sz="2800" b="0" i="0" u="none" strike="noStrike" cap="none" normalizeH="0" baseline="0" dirty="0">
                <a:ln>
                  <a:noFill/>
                </a:ln>
                <a:solidFill>
                  <a:schemeClr val="tx1"/>
                </a:solidFill>
                <a:effectLst/>
                <a:latin typeface="Aileron" panose="020B0604020202020204" charset="0"/>
              </a:rPr>
              <a:t>) feromon eklenir.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2800" b="1" i="0" u="none" strike="noStrike" cap="none" normalizeH="0" baseline="0" dirty="0" err="1">
                <a:ln>
                  <a:noFill/>
                </a:ln>
                <a:solidFill>
                  <a:schemeClr val="tx1"/>
                </a:solidFill>
                <a:effectLst/>
                <a:latin typeface="Aileron" panose="020B0604020202020204" charset="0"/>
              </a:rPr>
              <a:t>Elitist</a:t>
            </a:r>
            <a:r>
              <a:rPr kumimoji="0" lang="tr-TR" altLang="tr-TR" sz="2800" b="1" i="0" u="none" strike="noStrike" cap="none" normalizeH="0" baseline="0" dirty="0">
                <a:ln>
                  <a:noFill/>
                </a:ln>
                <a:solidFill>
                  <a:schemeClr val="tx1"/>
                </a:solidFill>
                <a:effectLst/>
                <a:latin typeface="Aileron" panose="020B0604020202020204" charset="0"/>
              </a:rPr>
              <a:t> Yaklaşım:</a:t>
            </a:r>
            <a:r>
              <a:rPr kumimoji="0" lang="tr-TR" altLang="tr-TR" sz="2800" b="0" i="0" u="none" strike="noStrike" cap="none" normalizeH="0" baseline="0" dirty="0">
                <a:ln>
                  <a:noFill/>
                </a:ln>
                <a:solidFill>
                  <a:schemeClr val="tx1"/>
                </a:solidFill>
                <a:effectLst/>
                <a:latin typeface="Aileron" panose="020B0604020202020204" charset="0"/>
              </a:rPr>
              <a:t> Sadece o turdaki karıncalar değil, </a:t>
            </a:r>
            <a:r>
              <a:rPr kumimoji="0" lang="tr-TR" altLang="tr-TR" sz="2800" b="1" i="0" u="none" strike="noStrike" cap="none" normalizeH="0" baseline="0" dirty="0">
                <a:ln>
                  <a:noFill/>
                </a:ln>
                <a:solidFill>
                  <a:schemeClr val="tx1"/>
                </a:solidFill>
                <a:effectLst/>
                <a:latin typeface="Aileron" panose="020B0604020202020204" charset="0"/>
              </a:rPr>
              <a:t>Global Best</a:t>
            </a:r>
            <a:r>
              <a:rPr kumimoji="0" lang="tr-TR" altLang="tr-TR" sz="2800" b="0" i="0" u="none" strike="noStrike" cap="none" normalizeH="0" baseline="0" dirty="0">
                <a:ln>
                  <a:noFill/>
                </a:ln>
                <a:solidFill>
                  <a:schemeClr val="tx1"/>
                </a:solidFill>
                <a:effectLst/>
                <a:latin typeface="Aileron" panose="020B0604020202020204" charset="0"/>
              </a:rPr>
              <a:t> (En İyi) yolu bulan karınca da ekstra feromon bırakır.</a:t>
            </a:r>
          </a:p>
        </p:txBody>
      </p:sp>
      <p:grpSp>
        <p:nvGrpSpPr>
          <p:cNvPr id="23" name="Group 4">
            <a:extLst>
              <a:ext uri="{FF2B5EF4-FFF2-40B4-BE49-F238E27FC236}">
                <a16:creationId xmlns:a16="http://schemas.microsoft.com/office/drawing/2014/main" id="{72828989-2EDF-1761-83ED-8953AC2FAC36}"/>
              </a:ext>
            </a:extLst>
          </p:cNvPr>
          <p:cNvGrpSpPr/>
          <p:nvPr/>
        </p:nvGrpSpPr>
        <p:grpSpPr>
          <a:xfrm>
            <a:off x="1143000" y="6397071"/>
            <a:ext cx="7655021" cy="3878868"/>
            <a:chOff x="0" y="0"/>
            <a:chExt cx="1185963" cy="600938"/>
          </a:xfrm>
        </p:grpSpPr>
        <p:sp>
          <p:nvSpPr>
            <p:cNvPr id="24" name="Freeform 5">
              <a:extLst>
                <a:ext uri="{FF2B5EF4-FFF2-40B4-BE49-F238E27FC236}">
                  <a16:creationId xmlns:a16="http://schemas.microsoft.com/office/drawing/2014/main" id="{2B88660F-5358-5165-8E23-2E9ECC99E502}"/>
                </a:ext>
              </a:extLst>
            </p:cNvPr>
            <p:cNvSpPr/>
            <p:nvPr/>
          </p:nvSpPr>
          <p:spPr>
            <a:xfrm>
              <a:off x="0" y="0"/>
              <a:ext cx="1185963" cy="600938"/>
            </a:xfrm>
            <a:custGeom>
              <a:avLst/>
              <a:gdLst/>
              <a:ahLst/>
              <a:cxnLst/>
              <a:rect l="l" t="t" r="r" b="b"/>
              <a:pathLst>
                <a:path w="1185963" h="600938">
                  <a:moveTo>
                    <a:pt x="40454" y="0"/>
                  </a:moveTo>
                  <a:lnTo>
                    <a:pt x="1145509" y="0"/>
                  </a:lnTo>
                  <a:cubicBezTo>
                    <a:pt x="1156238" y="0"/>
                    <a:pt x="1166528" y="4262"/>
                    <a:pt x="1174114" y="11849"/>
                  </a:cubicBezTo>
                  <a:cubicBezTo>
                    <a:pt x="1181701" y="19435"/>
                    <a:pt x="1185963" y="29725"/>
                    <a:pt x="1185963" y="40454"/>
                  </a:cubicBezTo>
                  <a:lnTo>
                    <a:pt x="1185963" y="560484"/>
                  </a:lnTo>
                  <a:cubicBezTo>
                    <a:pt x="1185963" y="571213"/>
                    <a:pt x="1181701" y="581503"/>
                    <a:pt x="1174114" y="589089"/>
                  </a:cubicBezTo>
                  <a:cubicBezTo>
                    <a:pt x="1166528" y="596676"/>
                    <a:pt x="1156238" y="600938"/>
                    <a:pt x="1145509" y="600938"/>
                  </a:cubicBezTo>
                  <a:lnTo>
                    <a:pt x="40454" y="600938"/>
                  </a:lnTo>
                  <a:cubicBezTo>
                    <a:pt x="29725" y="600938"/>
                    <a:pt x="19435" y="596676"/>
                    <a:pt x="11849" y="589089"/>
                  </a:cubicBezTo>
                  <a:cubicBezTo>
                    <a:pt x="4262" y="581503"/>
                    <a:pt x="0" y="571213"/>
                    <a:pt x="0" y="560484"/>
                  </a:cubicBezTo>
                  <a:lnTo>
                    <a:pt x="0" y="40454"/>
                  </a:lnTo>
                  <a:cubicBezTo>
                    <a:pt x="0" y="29725"/>
                    <a:pt x="4262" y="19435"/>
                    <a:pt x="11849" y="11849"/>
                  </a:cubicBezTo>
                  <a:cubicBezTo>
                    <a:pt x="19435" y="4262"/>
                    <a:pt x="29725" y="0"/>
                    <a:pt x="40454" y="0"/>
                  </a:cubicBezTo>
                  <a:close/>
                </a:path>
              </a:pathLst>
            </a:custGeom>
            <a:blipFill>
              <a:blip r:embed="rId5"/>
              <a:stretch>
                <a:fillRect t="-5505" b="-5505"/>
              </a:stretch>
            </a:blipFill>
          </p:spPr>
          <p:txBody>
            <a:bodyPr/>
            <a:lstStyle/>
            <a:p>
              <a:endParaRPr lang="tr-TR"/>
            </a:p>
          </p:txBody>
        </p:sp>
      </p:grpSp>
    </p:spTree>
    <p:extLst>
      <p:ext uri="{BB962C8B-B14F-4D97-AF65-F5344CB8AC3E}">
        <p14:creationId xmlns:p14="http://schemas.microsoft.com/office/powerpoint/2010/main" val="2355221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829861" y="5263240"/>
            <a:ext cx="8162599" cy="4346722"/>
            <a:chOff x="0" y="0"/>
            <a:chExt cx="1264600" cy="673421"/>
          </a:xfrm>
        </p:grpSpPr>
        <p:sp>
          <p:nvSpPr>
            <p:cNvPr id="5" name="Freeform 5"/>
            <p:cNvSpPr/>
            <p:nvPr/>
          </p:nvSpPr>
          <p:spPr>
            <a:xfrm>
              <a:off x="0" y="0"/>
              <a:ext cx="1264600" cy="673421"/>
            </a:xfrm>
            <a:custGeom>
              <a:avLst/>
              <a:gdLst/>
              <a:ahLst/>
              <a:cxnLst/>
              <a:rect l="l" t="t" r="r" b="b"/>
              <a:pathLst>
                <a:path w="1264600" h="673421">
                  <a:moveTo>
                    <a:pt x="37939" y="0"/>
                  </a:moveTo>
                  <a:lnTo>
                    <a:pt x="1226662" y="0"/>
                  </a:lnTo>
                  <a:cubicBezTo>
                    <a:pt x="1247615" y="0"/>
                    <a:pt x="1264600" y="16986"/>
                    <a:pt x="1264600" y="37939"/>
                  </a:cubicBezTo>
                  <a:lnTo>
                    <a:pt x="1264600" y="635482"/>
                  </a:lnTo>
                  <a:cubicBezTo>
                    <a:pt x="1264600" y="656435"/>
                    <a:pt x="1247615" y="673421"/>
                    <a:pt x="1226662" y="673421"/>
                  </a:cubicBezTo>
                  <a:lnTo>
                    <a:pt x="37939" y="673421"/>
                  </a:lnTo>
                  <a:cubicBezTo>
                    <a:pt x="16986" y="673421"/>
                    <a:pt x="0" y="656435"/>
                    <a:pt x="0" y="635482"/>
                  </a:cubicBezTo>
                  <a:lnTo>
                    <a:pt x="0" y="37939"/>
                  </a:lnTo>
                  <a:cubicBezTo>
                    <a:pt x="0" y="16986"/>
                    <a:pt x="16986" y="0"/>
                    <a:pt x="37939" y="0"/>
                  </a:cubicBezTo>
                  <a:close/>
                </a:path>
              </a:pathLst>
            </a:custGeom>
            <a:blipFill>
              <a:blip r:embed="rId4"/>
              <a:stretch>
                <a:fillRect t="-12482" b="-12482"/>
              </a:stretch>
            </a:blipFill>
          </p:spPr>
          <p:txBody>
            <a:bodyPr/>
            <a:lstStyle/>
            <a:p>
              <a:endParaRPr lang="tr-TR"/>
            </a:p>
          </p:txBody>
        </p:sp>
      </p:grpSp>
      <p:grpSp>
        <p:nvGrpSpPr>
          <p:cNvPr id="6" name="Group 6"/>
          <p:cNvGrpSpPr/>
          <p:nvPr/>
        </p:nvGrpSpPr>
        <p:grpSpPr>
          <a:xfrm>
            <a:off x="9828010" y="1693359"/>
            <a:ext cx="7662739" cy="8117391"/>
            <a:chOff x="0" y="0"/>
            <a:chExt cx="2018170" cy="2137914"/>
          </a:xfrm>
        </p:grpSpPr>
        <p:sp>
          <p:nvSpPr>
            <p:cNvPr id="7" name="Freeform 7"/>
            <p:cNvSpPr/>
            <p:nvPr/>
          </p:nvSpPr>
          <p:spPr>
            <a:xfrm>
              <a:off x="0" y="0"/>
              <a:ext cx="2018170" cy="2137914"/>
            </a:xfrm>
            <a:custGeom>
              <a:avLst/>
              <a:gdLst/>
              <a:ahLst/>
              <a:cxnLst/>
              <a:rect l="l" t="t" r="r" b="b"/>
              <a:pathLst>
                <a:path w="2018170" h="2137914">
                  <a:moveTo>
                    <a:pt x="40413" y="0"/>
                  </a:moveTo>
                  <a:lnTo>
                    <a:pt x="1977757" y="0"/>
                  </a:lnTo>
                  <a:cubicBezTo>
                    <a:pt x="1988475" y="0"/>
                    <a:pt x="1998754" y="4258"/>
                    <a:pt x="2006333" y="11837"/>
                  </a:cubicBezTo>
                  <a:cubicBezTo>
                    <a:pt x="2013912" y="19416"/>
                    <a:pt x="2018170" y="29695"/>
                    <a:pt x="2018170" y="40413"/>
                  </a:cubicBezTo>
                  <a:lnTo>
                    <a:pt x="2018170" y="2097500"/>
                  </a:lnTo>
                  <a:cubicBezTo>
                    <a:pt x="2018170" y="2119820"/>
                    <a:pt x="2000076" y="2137914"/>
                    <a:pt x="1977757" y="2137914"/>
                  </a:cubicBezTo>
                  <a:lnTo>
                    <a:pt x="40413" y="2137914"/>
                  </a:lnTo>
                  <a:cubicBezTo>
                    <a:pt x="29695" y="2137914"/>
                    <a:pt x="19416" y="2133656"/>
                    <a:pt x="11837" y="2126077"/>
                  </a:cubicBezTo>
                  <a:cubicBezTo>
                    <a:pt x="4258" y="2118498"/>
                    <a:pt x="0" y="2108219"/>
                    <a:pt x="0" y="2097500"/>
                  </a:cubicBezTo>
                  <a:lnTo>
                    <a:pt x="0" y="40413"/>
                  </a:lnTo>
                  <a:cubicBezTo>
                    <a:pt x="0" y="29695"/>
                    <a:pt x="4258" y="19416"/>
                    <a:pt x="11837" y="11837"/>
                  </a:cubicBezTo>
                  <a:cubicBezTo>
                    <a:pt x="19416" y="4258"/>
                    <a:pt x="29695" y="0"/>
                    <a:pt x="40413" y="0"/>
                  </a:cubicBezTo>
                  <a:close/>
                </a:path>
              </a:pathLst>
            </a:custGeom>
            <a:solidFill>
              <a:srgbClr val="E7E7E7"/>
            </a:solidFill>
          </p:spPr>
          <p:txBody>
            <a:bodyPr/>
            <a:lstStyle/>
            <a:p>
              <a:endParaRPr lang="tr-TR"/>
            </a:p>
          </p:txBody>
        </p:sp>
        <p:sp>
          <p:nvSpPr>
            <p:cNvPr id="8" name="TextBox 8"/>
            <p:cNvSpPr txBox="1"/>
            <p:nvPr/>
          </p:nvSpPr>
          <p:spPr>
            <a:xfrm>
              <a:off x="0" y="-47625"/>
              <a:ext cx="2018170" cy="2185539"/>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829861" y="1798134"/>
            <a:ext cx="8431000" cy="3177159"/>
          </a:xfrm>
          <a:prstGeom prst="rect">
            <a:avLst/>
          </a:prstGeom>
        </p:spPr>
        <p:txBody>
          <a:bodyPr lIns="0" tIns="0" rIns="0" bIns="0" rtlCol="0" anchor="t">
            <a:spAutoFit/>
          </a:bodyPr>
          <a:lstStyle/>
          <a:p>
            <a:pPr algn="l">
              <a:lnSpc>
                <a:spcPts val="8268"/>
              </a:lnSpc>
            </a:pPr>
            <a:r>
              <a:rPr lang="en-US" sz="7800" spc="-686">
                <a:solidFill>
                  <a:srgbClr val="0E0E0E"/>
                </a:solidFill>
                <a:latin typeface="Garet"/>
                <a:ea typeface="Garet"/>
                <a:cs typeface="Garet"/>
                <a:sym typeface="Garet"/>
              </a:rPr>
              <a:t>Diğer Yöntemlerle Kıyaslama ve Sonuç</a:t>
            </a:r>
          </a:p>
        </p:txBody>
      </p:sp>
      <p:sp>
        <p:nvSpPr>
          <p:cNvPr id="10" name="TextBox 10"/>
          <p:cNvSpPr txBox="1"/>
          <p:nvPr/>
        </p:nvSpPr>
        <p:spPr>
          <a:xfrm>
            <a:off x="10466120" y="1735455"/>
            <a:ext cx="6386518" cy="8075295"/>
          </a:xfrm>
          <a:prstGeom prst="rect">
            <a:avLst/>
          </a:prstGeom>
        </p:spPr>
        <p:txBody>
          <a:bodyPr lIns="0" tIns="0" rIns="0" bIns="0" rtlCol="0" anchor="t">
            <a:spAutoFit/>
          </a:bodyPr>
          <a:lstStyle/>
          <a:p>
            <a:pPr marL="582928" lvl="1" indent="-291464" algn="just">
              <a:lnSpc>
                <a:spcPts val="3779"/>
              </a:lnSpc>
              <a:buFont typeface="Arial"/>
              <a:buChar char="•"/>
            </a:pPr>
            <a:r>
              <a:rPr lang="en-US" sz="2699" dirty="0" err="1">
                <a:solidFill>
                  <a:srgbClr val="0E0E0E"/>
                </a:solidFill>
                <a:latin typeface="Aileron"/>
                <a:ea typeface="Aileron"/>
                <a:cs typeface="Aileron"/>
                <a:sym typeface="Aileron"/>
              </a:rPr>
              <a:t>Genetik</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Algoritma</a:t>
            </a:r>
            <a:r>
              <a:rPr lang="en-US" sz="2699" dirty="0">
                <a:solidFill>
                  <a:srgbClr val="0E0E0E"/>
                </a:solidFill>
                <a:latin typeface="Aileron"/>
                <a:ea typeface="Aileron"/>
                <a:cs typeface="Aileron"/>
                <a:sym typeface="Aileron"/>
              </a:rPr>
              <a:t> (GA) vs. ACO:</a:t>
            </a:r>
          </a:p>
          <a:p>
            <a:pPr marL="582928" lvl="1" indent="-291464" algn="just">
              <a:lnSpc>
                <a:spcPts val="3779"/>
              </a:lnSpc>
              <a:buFont typeface="Arial"/>
              <a:buChar char="•"/>
            </a:pPr>
            <a:r>
              <a:rPr lang="en-US" sz="2699" dirty="0" err="1">
                <a:solidFill>
                  <a:srgbClr val="0E0E0E"/>
                </a:solidFill>
                <a:latin typeface="Aileron"/>
                <a:ea typeface="Aileron"/>
                <a:cs typeface="Aileron"/>
                <a:sym typeface="Aileron"/>
              </a:rPr>
              <a:t>Stres</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Testleri</a:t>
            </a:r>
            <a:r>
              <a:rPr lang="en-US" sz="2699" dirty="0">
                <a:solidFill>
                  <a:srgbClr val="0E0E0E"/>
                </a:solidFill>
                <a:latin typeface="Aileron"/>
                <a:ea typeface="Aileron"/>
                <a:cs typeface="Aileron"/>
                <a:sym typeface="Aileron"/>
              </a:rPr>
              <a:t>: 950+ Mbps </a:t>
            </a:r>
            <a:r>
              <a:rPr lang="en-US" sz="2699" dirty="0" err="1">
                <a:solidFill>
                  <a:srgbClr val="0E0E0E"/>
                </a:solidFill>
                <a:latin typeface="Aileron"/>
                <a:ea typeface="Aileron"/>
                <a:cs typeface="Aileron"/>
                <a:sym typeface="Aileron"/>
              </a:rPr>
              <a:t>gibi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çok</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yüksek</a:t>
            </a:r>
            <a:r>
              <a:rPr lang="en-US" sz="2699" dirty="0">
                <a:solidFill>
                  <a:srgbClr val="0E0E0E"/>
                </a:solidFill>
                <a:latin typeface="Aileron"/>
                <a:ea typeface="Aileron"/>
                <a:cs typeface="Aileron"/>
                <a:sym typeface="Aileron"/>
              </a:rPr>
              <a:t> bant </a:t>
            </a:r>
            <a:r>
              <a:rPr lang="en-US" sz="2699" dirty="0" err="1">
                <a:solidFill>
                  <a:srgbClr val="0E0E0E"/>
                </a:solidFill>
                <a:latin typeface="Aileron"/>
                <a:ea typeface="Aileron"/>
                <a:cs typeface="Aileron"/>
                <a:sym typeface="Aileron"/>
              </a:rPr>
              <a:t>genişliği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taleplerinde</a:t>
            </a:r>
            <a:r>
              <a:rPr lang="en-US" sz="2699" dirty="0">
                <a:solidFill>
                  <a:srgbClr val="0E0E0E"/>
                </a:solidFill>
                <a:latin typeface="Aileron"/>
                <a:ea typeface="Aileron"/>
                <a:cs typeface="Aileron"/>
                <a:sym typeface="Aileron"/>
              </a:rPr>
              <a:t> GA </a:t>
            </a:r>
            <a:r>
              <a:rPr lang="en-US" sz="2699" dirty="0" err="1">
                <a:solidFill>
                  <a:srgbClr val="0E0E0E"/>
                </a:solidFill>
                <a:latin typeface="Aileron"/>
                <a:ea typeface="Aileron"/>
                <a:cs typeface="Aileron"/>
                <a:sym typeface="Aileron"/>
              </a:rPr>
              <a:t>daha</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başarılıdır</a:t>
            </a:r>
            <a:r>
              <a:rPr lang="en-US" sz="2699" dirty="0">
                <a:solidFill>
                  <a:srgbClr val="0E0E0E"/>
                </a:solidFill>
                <a:latin typeface="Aileron"/>
                <a:ea typeface="Aileron"/>
                <a:cs typeface="Aileron"/>
                <a:sym typeface="Aileron"/>
              </a:rPr>
              <a:t>.</a:t>
            </a:r>
          </a:p>
          <a:p>
            <a:pPr marL="582928" lvl="1" indent="-291464" algn="just">
              <a:lnSpc>
                <a:spcPts val="3779"/>
              </a:lnSpc>
              <a:buFont typeface="Arial"/>
              <a:buChar char="•"/>
            </a:pPr>
            <a:r>
              <a:rPr lang="en-US" sz="2699" dirty="0" err="1">
                <a:solidFill>
                  <a:srgbClr val="0E0E0E"/>
                </a:solidFill>
                <a:latin typeface="Aileron"/>
                <a:ea typeface="Aileron"/>
                <a:cs typeface="Aileron"/>
                <a:sym typeface="Aileron"/>
              </a:rPr>
              <a:t>Hız</a:t>
            </a:r>
            <a:r>
              <a:rPr lang="en-US" sz="2699" dirty="0">
                <a:solidFill>
                  <a:srgbClr val="0E0E0E"/>
                </a:solidFill>
                <a:latin typeface="Aileron"/>
                <a:ea typeface="Aileron"/>
                <a:cs typeface="Aileron"/>
                <a:sym typeface="Aileron"/>
              </a:rPr>
              <a:t>: ACO, </a:t>
            </a:r>
            <a:r>
              <a:rPr lang="en-US" sz="2699" dirty="0" err="1">
                <a:solidFill>
                  <a:srgbClr val="0E0E0E"/>
                </a:solidFill>
                <a:latin typeface="Aileron"/>
                <a:ea typeface="Aileron"/>
                <a:cs typeface="Aileron"/>
                <a:sym typeface="Aileron"/>
              </a:rPr>
              <a:t>makul</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taleplerde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GA'dan</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daha</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hızlı</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sonuca</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ulaşmaktadır</a:t>
            </a:r>
            <a:r>
              <a:rPr lang="en-US" sz="2699" dirty="0">
                <a:solidFill>
                  <a:srgbClr val="0E0E0E"/>
                </a:solidFill>
                <a:latin typeface="Aileron"/>
                <a:ea typeface="Aileron"/>
                <a:cs typeface="Aileron"/>
                <a:sym typeface="Aileron"/>
              </a:rPr>
              <a:t>.</a:t>
            </a:r>
          </a:p>
          <a:p>
            <a:pPr marL="582928" lvl="1" indent="-291464" algn="just">
              <a:lnSpc>
                <a:spcPts val="3779"/>
              </a:lnSpc>
              <a:buFont typeface="Arial"/>
              <a:buChar char="•"/>
            </a:pPr>
            <a:r>
              <a:rPr lang="en-US" sz="2699" dirty="0">
                <a:solidFill>
                  <a:srgbClr val="0E0E0E"/>
                </a:solidFill>
                <a:latin typeface="Aileron"/>
                <a:ea typeface="Aileron"/>
                <a:cs typeface="Aileron"/>
                <a:sym typeface="Aileron"/>
              </a:rPr>
              <a:t>Q-Learning vs. ACO:</a:t>
            </a:r>
          </a:p>
          <a:p>
            <a:pPr marL="582928" lvl="1" indent="-291464" algn="just">
              <a:lnSpc>
                <a:spcPts val="3779"/>
              </a:lnSpc>
              <a:buFont typeface="Arial"/>
              <a:buChar char="•"/>
            </a:pPr>
            <a:r>
              <a:rPr lang="en-US" sz="2699" dirty="0">
                <a:solidFill>
                  <a:srgbClr val="0E0E0E"/>
                </a:solidFill>
                <a:latin typeface="Aileron"/>
                <a:ea typeface="Aileron"/>
                <a:cs typeface="Aileron"/>
                <a:sym typeface="Aileron"/>
              </a:rPr>
              <a:t>Q-Learning </a:t>
            </a:r>
            <a:r>
              <a:rPr lang="en-US" sz="2699" dirty="0" err="1">
                <a:solidFill>
                  <a:srgbClr val="0E0E0E"/>
                </a:solidFill>
                <a:latin typeface="Aileron"/>
                <a:ea typeface="Aileron"/>
                <a:cs typeface="Aileron"/>
                <a:sym typeface="Aileron"/>
              </a:rPr>
              <a:t>çok</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hızlıdır</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ancak</a:t>
            </a:r>
            <a:r>
              <a:rPr lang="en-US" sz="2699" dirty="0">
                <a:solidFill>
                  <a:srgbClr val="0E0E0E"/>
                </a:solidFill>
                <a:latin typeface="Aileron"/>
                <a:ea typeface="Aileron"/>
                <a:cs typeface="Aileron"/>
                <a:sym typeface="Aileron"/>
              </a:rPr>
              <a:t> 'Exploitation' (</a:t>
            </a:r>
            <a:r>
              <a:rPr lang="en-US" sz="2699" dirty="0" err="1">
                <a:solidFill>
                  <a:srgbClr val="0E0E0E"/>
                </a:solidFill>
                <a:latin typeface="Aileron"/>
                <a:ea typeface="Aileron"/>
                <a:cs typeface="Aileron"/>
                <a:sym typeface="Aileron"/>
              </a:rPr>
              <a:t>sömürü</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ağırlıklıdır</a:t>
            </a:r>
            <a:r>
              <a:rPr lang="en-US" sz="2699" dirty="0">
                <a:solidFill>
                  <a:srgbClr val="0E0E0E"/>
                </a:solidFill>
                <a:latin typeface="Aileron"/>
                <a:ea typeface="Aileron"/>
                <a:cs typeface="Aileron"/>
                <a:sym typeface="Aileron"/>
              </a:rPr>
              <a:t>. ACO </a:t>
            </a:r>
            <a:r>
              <a:rPr lang="en-US" sz="2699" dirty="0" err="1">
                <a:solidFill>
                  <a:srgbClr val="0E0E0E"/>
                </a:solidFill>
                <a:latin typeface="Aileron"/>
                <a:ea typeface="Aileron"/>
                <a:cs typeface="Aileron"/>
                <a:sym typeface="Aileron"/>
              </a:rPr>
              <a:t>ise</a:t>
            </a:r>
            <a:r>
              <a:rPr lang="en-US" sz="2699" dirty="0">
                <a:solidFill>
                  <a:srgbClr val="0E0E0E"/>
                </a:solidFill>
                <a:latin typeface="Aileron"/>
                <a:ea typeface="Aileron"/>
                <a:cs typeface="Aileron"/>
                <a:sym typeface="Aileron"/>
              </a:rPr>
              <a:t> 'Exploration' (</a:t>
            </a:r>
            <a:r>
              <a:rPr lang="en-US" sz="2699" dirty="0" err="1">
                <a:solidFill>
                  <a:srgbClr val="0E0E0E"/>
                </a:solidFill>
                <a:latin typeface="Aileron"/>
                <a:ea typeface="Aileron"/>
                <a:cs typeface="Aileron"/>
                <a:sym typeface="Aileron"/>
              </a:rPr>
              <a:t>keşif</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ve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hafıza</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yeteneği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ile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daha</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dengeli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bir</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çözüm</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sunar</a:t>
            </a:r>
            <a:r>
              <a:rPr lang="en-US" sz="2699" dirty="0">
                <a:solidFill>
                  <a:srgbClr val="0E0E0E"/>
                </a:solidFill>
                <a:latin typeface="Aileron"/>
                <a:ea typeface="Aileron"/>
                <a:cs typeface="Aileron"/>
                <a:sym typeface="Aileron"/>
              </a:rPr>
              <a:t>.</a:t>
            </a:r>
          </a:p>
          <a:p>
            <a:pPr marL="582928" lvl="1" indent="-291464" algn="just">
              <a:lnSpc>
                <a:spcPts val="3779"/>
              </a:lnSpc>
              <a:buFont typeface="Arial"/>
              <a:buChar char="•"/>
            </a:pPr>
            <a:r>
              <a:rPr lang="en-US" sz="2699" dirty="0" err="1">
                <a:solidFill>
                  <a:srgbClr val="0E0E0E"/>
                </a:solidFill>
                <a:latin typeface="Aileron"/>
                <a:ea typeface="Aileron"/>
                <a:cs typeface="Aileron"/>
                <a:sym typeface="Aileron"/>
              </a:rPr>
              <a:t>Sonuç</a:t>
            </a:r>
            <a:r>
              <a:rPr lang="en-US" sz="2699" dirty="0">
                <a:solidFill>
                  <a:srgbClr val="0E0E0E"/>
                </a:solidFill>
                <a:latin typeface="Aileron"/>
                <a:ea typeface="Aileron"/>
                <a:cs typeface="Aileron"/>
                <a:sym typeface="Aileron"/>
              </a:rPr>
              <a:t>: ACO, </a:t>
            </a:r>
            <a:r>
              <a:rPr lang="en-US" sz="2699" dirty="0" err="1">
                <a:solidFill>
                  <a:srgbClr val="0E0E0E"/>
                </a:solidFill>
                <a:latin typeface="Aileron"/>
                <a:ea typeface="Aileron"/>
                <a:cs typeface="Aileron"/>
                <a:sym typeface="Aileron"/>
              </a:rPr>
              <a:t>bu</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projede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hız</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ve</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çözüm</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kalitesi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dengesini</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sağlayan</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ara</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katman</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algoritması</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olarak</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görev</a:t>
            </a:r>
            <a:r>
              <a:rPr lang="en-US" sz="2699" dirty="0">
                <a:solidFill>
                  <a:srgbClr val="0E0E0E"/>
                </a:solidFill>
                <a:latin typeface="Aileron"/>
                <a:ea typeface="Aileron"/>
                <a:cs typeface="Aileron"/>
                <a:sym typeface="Aileron"/>
              </a:rPr>
              <a:t> </a:t>
            </a:r>
            <a:r>
              <a:rPr lang="en-US" sz="2699" dirty="0" err="1">
                <a:solidFill>
                  <a:srgbClr val="0E0E0E"/>
                </a:solidFill>
                <a:latin typeface="Aileron"/>
                <a:ea typeface="Aileron"/>
                <a:cs typeface="Aileron"/>
                <a:sym typeface="Aileron"/>
              </a:rPr>
              <a:t>yapmıştır</a:t>
            </a:r>
            <a:r>
              <a:rPr lang="en-US" sz="2699" dirty="0">
                <a:solidFill>
                  <a:srgbClr val="0E0E0E"/>
                </a:solidFill>
                <a:latin typeface="Aileron"/>
                <a:ea typeface="Aileron"/>
                <a:cs typeface="Aileron"/>
                <a:sym typeface="Aileron"/>
              </a:rPr>
              <a:t>.</a:t>
            </a:r>
          </a:p>
          <a:p>
            <a:pPr algn="just">
              <a:lnSpc>
                <a:spcPts val="3779"/>
              </a:lnSpc>
            </a:pPr>
            <a:endParaRPr lang="en-US" sz="2699" dirty="0">
              <a:solidFill>
                <a:srgbClr val="0E0E0E"/>
              </a:solidFill>
              <a:latin typeface="Aileron"/>
              <a:ea typeface="Aileron"/>
              <a:cs typeface="Aileron"/>
              <a:sym typeface="Aileron"/>
            </a:endParaRPr>
          </a:p>
        </p:txBody>
      </p:sp>
      <p:sp>
        <p:nvSpPr>
          <p:cNvPr id="11" name="TextBox 11"/>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2" name="TextBox 12"/>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3" name="TextBox 13"/>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9294283" y="3457575"/>
            <a:ext cx="8196465" cy="5800725"/>
            <a:chOff x="0" y="0"/>
            <a:chExt cx="2158740" cy="1527763"/>
          </a:xfrm>
        </p:grpSpPr>
        <p:sp>
          <p:nvSpPr>
            <p:cNvPr id="5" name="Freeform 5"/>
            <p:cNvSpPr/>
            <p:nvPr/>
          </p:nvSpPr>
          <p:spPr>
            <a:xfrm>
              <a:off x="0" y="0"/>
              <a:ext cx="2158740" cy="1527763"/>
            </a:xfrm>
            <a:custGeom>
              <a:avLst/>
              <a:gdLst/>
              <a:ahLst/>
              <a:cxnLst/>
              <a:rect l="l" t="t" r="r" b="b"/>
              <a:pathLst>
                <a:path w="2158740" h="1527763">
                  <a:moveTo>
                    <a:pt x="37782" y="0"/>
                  </a:moveTo>
                  <a:lnTo>
                    <a:pt x="2120958" y="0"/>
                  </a:lnTo>
                  <a:cubicBezTo>
                    <a:pt x="2130978" y="0"/>
                    <a:pt x="2140588" y="3981"/>
                    <a:pt x="2147674" y="11066"/>
                  </a:cubicBezTo>
                  <a:cubicBezTo>
                    <a:pt x="2154759" y="18151"/>
                    <a:pt x="2158740" y="27761"/>
                    <a:pt x="2158740" y="37782"/>
                  </a:cubicBezTo>
                  <a:lnTo>
                    <a:pt x="2158740" y="1489981"/>
                  </a:lnTo>
                  <a:cubicBezTo>
                    <a:pt x="2158740" y="1510848"/>
                    <a:pt x="2141824" y="1527763"/>
                    <a:pt x="2120958" y="1527763"/>
                  </a:cubicBezTo>
                  <a:lnTo>
                    <a:pt x="37782" y="1527763"/>
                  </a:lnTo>
                  <a:cubicBezTo>
                    <a:pt x="16915" y="1527763"/>
                    <a:pt x="0" y="1510848"/>
                    <a:pt x="0" y="1489981"/>
                  </a:cubicBezTo>
                  <a:lnTo>
                    <a:pt x="0" y="37782"/>
                  </a:lnTo>
                  <a:cubicBezTo>
                    <a:pt x="0" y="16915"/>
                    <a:pt x="16915" y="0"/>
                    <a:pt x="37782" y="0"/>
                  </a:cubicBezTo>
                  <a:close/>
                </a:path>
              </a:pathLst>
            </a:custGeom>
            <a:solidFill>
              <a:srgbClr val="E7E7E7"/>
            </a:solidFill>
          </p:spPr>
          <p:txBody>
            <a:bodyPr/>
            <a:lstStyle/>
            <a:p>
              <a:endParaRPr lang="tr-TR"/>
            </a:p>
          </p:txBody>
        </p:sp>
        <p:sp>
          <p:nvSpPr>
            <p:cNvPr id="6" name="TextBox 6"/>
            <p:cNvSpPr txBox="1"/>
            <p:nvPr/>
          </p:nvSpPr>
          <p:spPr>
            <a:xfrm>
              <a:off x="0" y="-38100"/>
              <a:ext cx="2158740" cy="1565863"/>
            </a:xfrm>
            <a:prstGeom prst="rect">
              <a:avLst/>
            </a:prstGeom>
          </p:spPr>
          <p:txBody>
            <a:bodyPr lIns="50800" tIns="50800" rIns="50800" bIns="50800" rtlCol="0" anchor="ctr"/>
            <a:lstStyle/>
            <a:p>
              <a:pPr algn="ctr">
                <a:lnSpc>
                  <a:spcPts val="3080"/>
                </a:lnSpc>
              </a:pPr>
              <a:endParaRPr/>
            </a:p>
          </p:txBody>
        </p:sp>
      </p:grpSp>
      <p:sp>
        <p:nvSpPr>
          <p:cNvPr id="7" name="Freeform 7"/>
          <p:cNvSpPr/>
          <p:nvPr/>
        </p:nvSpPr>
        <p:spPr>
          <a:xfrm>
            <a:off x="690802" y="3530974"/>
            <a:ext cx="8452246" cy="5561822"/>
          </a:xfrm>
          <a:custGeom>
            <a:avLst/>
            <a:gdLst/>
            <a:ahLst/>
            <a:cxnLst/>
            <a:rect l="l" t="t" r="r" b="b"/>
            <a:pathLst>
              <a:path w="8452246" h="5561822">
                <a:moveTo>
                  <a:pt x="0" y="0"/>
                </a:moveTo>
                <a:lnTo>
                  <a:pt x="8452246" y="0"/>
                </a:lnTo>
                <a:lnTo>
                  <a:pt x="8452246" y="5561822"/>
                </a:lnTo>
                <a:lnTo>
                  <a:pt x="0" y="5561822"/>
                </a:lnTo>
                <a:lnTo>
                  <a:pt x="0" y="0"/>
                </a:lnTo>
                <a:close/>
              </a:path>
            </a:pathLst>
          </a:custGeom>
          <a:blipFill>
            <a:blip r:embed="rId4"/>
            <a:stretch>
              <a:fillRect l="-703" r="-703" b="-1269"/>
            </a:stretch>
          </a:blipFill>
        </p:spPr>
        <p:txBody>
          <a:bodyPr/>
          <a:lstStyle/>
          <a:p>
            <a:endParaRPr lang="tr-TR"/>
          </a:p>
        </p:txBody>
      </p:sp>
      <p:sp>
        <p:nvSpPr>
          <p:cNvPr id="8" name="TextBox 8"/>
          <p:cNvSpPr txBox="1"/>
          <p:nvPr/>
        </p:nvSpPr>
        <p:spPr>
          <a:xfrm>
            <a:off x="9155122" y="1400175"/>
            <a:ext cx="8196465" cy="1661033"/>
          </a:xfrm>
          <a:prstGeom prst="rect">
            <a:avLst/>
          </a:prstGeom>
        </p:spPr>
        <p:txBody>
          <a:bodyPr lIns="0" tIns="0" rIns="0" bIns="0" rtlCol="0" anchor="t">
            <a:spAutoFit/>
          </a:bodyPr>
          <a:lstStyle/>
          <a:p>
            <a:pPr algn="ctr">
              <a:lnSpc>
                <a:spcPts val="6465"/>
              </a:lnSpc>
            </a:pPr>
            <a:r>
              <a:rPr lang="en-US" sz="6099" spc="-536">
                <a:solidFill>
                  <a:srgbClr val="0E0E0E"/>
                </a:solidFill>
                <a:latin typeface="Garet"/>
                <a:ea typeface="Garet"/>
                <a:cs typeface="Garet"/>
                <a:sym typeface="Garet"/>
              </a:rPr>
              <a:t>Arayüz Mimarisi Ve Teknolojiler</a:t>
            </a:r>
          </a:p>
        </p:txBody>
      </p:sp>
      <p:sp>
        <p:nvSpPr>
          <p:cNvPr id="9" name="TextBox 9"/>
          <p:cNvSpPr txBox="1"/>
          <p:nvPr/>
        </p:nvSpPr>
        <p:spPr>
          <a:xfrm>
            <a:off x="9799939" y="4223370"/>
            <a:ext cx="6724915" cy="1544320"/>
          </a:xfrm>
          <a:prstGeom prst="rect">
            <a:avLst/>
          </a:prstGeom>
        </p:spPr>
        <p:txBody>
          <a:bodyPr lIns="0" tIns="0" rIns="0" bIns="0" rtlCol="0" anchor="t">
            <a:spAutoFit/>
          </a:bodyPr>
          <a:lstStyle/>
          <a:p>
            <a:pPr marL="474981" lvl="1" indent="-237491" algn="just">
              <a:lnSpc>
                <a:spcPts val="3080"/>
              </a:lnSpc>
              <a:buFont typeface="Arial"/>
              <a:buChar char="•"/>
            </a:pPr>
            <a:r>
              <a:rPr lang="en-US" sz="2200">
                <a:solidFill>
                  <a:srgbClr val="0E0E0E"/>
                </a:solidFill>
                <a:latin typeface="Aileron"/>
                <a:ea typeface="Aileron"/>
                <a:cs typeface="Aileron"/>
                <a:sym typeface="Aileron"/>
              </a:rPr>
              <a:t>Framework: PyQt5 (Python binding for Ot).</a:t>
            </a:r>
          </a:p>
          <a:p>
            <a:pPr marL="474981" lvl="1" indent="-237491" algn="just">
              <a:lnSpc>
                <a:spcPts val="3080"/>
              </a:lnSpc>
              <a:buFont typeface="Arial"/>
              <a:buChar char="•"/>
            </a:pPr>
            <a:r>
              <a:rPr lang="en-US" sz="2200">
                <a:solidFill>
                  <a:srgbClr val="0E0E0E"/>
                </a:solidFill>
                <a:latin typeface="Aileron"/>
                <a:ea typeface="Aileron"/>
                <a:cs typeface="Aileron"/>
                <a:sym typeface="Aileron"/>
              </a:rPr>
              <a:t>Görsellestirme: Matplotlib (Backend entegrasyonuile).</a:t>
            </a:r>
          </a:p>
          <a:p>
            <a:pPr marL="474981" lvl="1" indent="-237491" algn="just">
              <a:lnSpc>
                <a:spcPts val="3080"/>
              </a:lnSpc>
              <a:buFont typeface="Arial"/>
              <a:buChar char="•"/>
            </a:pPr>
            <a:r>
              <a:rPr lang="en-US" sz="2200">
                <a:solidFill>
                  <a:srgbClr val="0E0E0E"/>
                </a:solidFill>
                <a:latin typeface="Aileron"/>
                <a:ea typeface="Aileron"/>
                <a:cs typeface="Aileron"/>
                <a:sym typeface="Aileron"/>
              </a:rPr>
              <a:t>NetworkX: Topoloji verisinin grafiksel temsili.</a:t>
            </a:r>
          </a:p>
        </p:txBody>
      </p:sp>
      <p:sp>
        <p:nvSpPr>
          <p:cNvPr id="10" name="TextBox 10"/>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1" name="TextBox 11"/>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2" name="TextBox 12"/>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3" name="TextBox 13"/>
          <p:cNvSpPr txBox="1"/>
          <p:nvPr/>
        </p:nvSpPr>
        <p:spPr>
          <a:xfrm>
            <a:off x="9790677" y="2933700"/>
            <a:ext cx="6484620" cy="52387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Aileron"/>
                <a:ea typeface="Aileron"/>
                <a:cs typeface="Aileron"/>
                <a:sym typeface="Aileron"/>
              </a:rPr>
              <a:t>Grafik Kullanıcı Arayüzü (GUI) Tasarımı</a:t>
            </a:r>
          </a:p>
        </p:txBody>
      </p:sp>
      <p:sp>
        <p:nvSpPr>
          <p:cNvPr id="14" name="TextBox 14"/>
          <p:cNvSpPr txBox="1"/>
          <p:nvPr/>
        </p:nvSpPr>
        <p:spPr>
          <a:xfrm>
            <a:off x="9670529" y="3679176"/>
            <a:ext cx="4122148" cy="372745"/>
          </a:xfrm>
          <a:prstGeom prst="rect">
            <a:avLst/>
          </a:prstGeom>
        </p:spPr>
        <p:txBody>
          <a:bodyPr lIns="0" tIns="0" rIns="0" bIns="0" rtlCol="0" anchor="t">
            <a:spAutoFit/>
          </a:bodyPr>
          <a:lstStyle/>
          <a:p>
            <a:pPr algn="ctr">
              <a:lnSpc>
                <a:spcPts val="3080"/>
              </a:lnSpc>
              <a:spcBef>
                <a:spcPct val="0"/>
              </a:spcBef>
            </a:pPr>
            <a:r>
              <a:rPr lang="en-US" sz="2200" b="1">
                <a:solidFill>
                  <a:srgbClr val="0E0E0E"/>
                </a:solidFill>
                <a:latin typeface="Aileron Bold"/>
                <a:ea typeface="Aileron Bold"/>
                <a:cs typeface="Aileron Bold"/>
                <a:sym typeface="Aileron Bold"/>
              </a:rPr>
              <a:t>Teknoloji yığını(Teach Steak)</a:t>
            </a:r>
          </a:p>
        </p:txBody>
      </p:sp>
      <p:sp>
        <p:nvSpPr>
          <p:cNvPr id="15" name="TextBox 15"/>
          <p:cNvSpPr txBox="1"/>
          <p:nvPr/>
        </p:nvSpPr>
        <p:spPr>
          <a:xfrm>
            <a:off x="9890897" y="6483335"/>
            <a:ext cx="6724915" cy="1153795"/>
          </a:xfrm>
          <a:prstGeom prst="rect">
            <a:avLst/>
          </a:prstGeom>
        </p:spPr>
        <p:txBody>
          <a:bodyPr lIns="0" tIns="0" rIns="0" bIns="0" rtlCol="0" anchor="t">
            <a:spAutoFit/>
          </a:bodyPr>
          <a:lstStyle/>
          <a:p>
            <a:pPr marL="474981" lvl="1" indent="-237491" algn="just">
              <a:lnSpc>
                <a:spcPts val="3080"/>
              </a:lnSpc>
              <a:buFont typeface="Arial"/>
              <a:buChar char="•"/>
            </a:pPr>
            <a:r>
              <a:rPr lang="en-US" sz="2200">
                <a:solidFill>
                  <a:srgbClr val="0E0E0E"/>
                </a:solidFill>
                <a:latin typeface="Aileron"/>
                <a:ea typeface="Aileron"/>
                <a:cs typeface="Aileron"/>
                <a:sym typeface="Aileron"/>
              </a:rPr>
              <a:t>Modüler yapı: App.py sadece görselleştirmeyi yönetir, hesaplamayı QLearning.py gibi modüllerden çeker.</a:t>
            </a:r>
          </a:p>
        </p:txBody>
      </p:sp>
      <p:sp>
        <p:nvSpPr>
          <p:cNvPr id="16" name="TextBox 16"/>
          <p:cNvSpPr txBox="1"/>
          <p:nvPr/>
        </p:nvSpPr>
        <p:spPr>
          <a:xfrm>
            <a:off x="9670529" y="5939140"/>
            <a:ext cx="3491867" cy="372745"/>
          </a:xfrm>
          <a:prstGeom prst="rect">
            <a:avLst/>
          </a:prstGeom>
        </p:spPr>
        <p:txBody>
          <a:bodyPr lIns="0" tIns="0" rIns="0" bIns="0" rtlCol="0" anchor="t">
            <a:spAutoFit/>
          </a:bodyPr>
          <a:lstStyle/>
          <a:p>
            <a:pPr algn="l">
              <a:lnSpc>
                <a:spcPts val="3080"/>
              </a:lnSpc>
              <a:spcBef>
                <a:spcPct val="0"/>
              </a:spcBef>
            </a:pPr>
            <a:r>
              <a:rPr lang="en-US" sz="2200" b="1">
                <a:solidFill>
                  <a:srgbClr val="0E0E0E"/>
                </a:solidFill>
                <a:latin typeface="Aileron Bold"/>
                <a:ea typeface="Aileron Bold"/>
                <a:cs typeface="Aileron Bold"/>
                <a:sym typeface="Aileron Bold"/>
              </a:rPr>
              <a:t>Mimari Yaklaşım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885812" y="4109015"/>
            <a:ext cx="7867280" cy="5246370"/>
            <a:chOff x="0" y="0"/>
            <a:chExt cx="1218848" cy="812800"/>
          </a:xfrm>
        </p:grpSpPr>
        <p:sp>
          <p:nvSpPr>
            <p:cNvPr id="5" name="Freeform 5"/>
            <p:cNvSpPr/>
            <p:nvPr/>
          </p:nvSpPr>
          <p:spPr>
            <a:xfrm>
              <a:off x="0" y="0"/>
              <a:ext cx="1218848" cy="812800"/>
            </a:xfrm>
            <a:custGeom>
              <a:avLst/>
              <a:gdLst/>
              <a:ahLst/>
              <a:cxnLst/>
              <a:rect l="l" t="t" r="r" b="b"/>
              <a:pathLst>
                <a:path w="1218848" h="812800">
                  <a:moveTo>
                    <a:pt x="39363" y="0"/>
                  </a:moveTo>
                  <a:lnTo>
                    <a:pt x="1179485" y="0"/>
                  </a:lnTo>
                  <a:cubicBezTo>
                    <a:pt x="1201224" y="0"/>
                    <a:pt x="1218848" y="17623"/>
                    <a:pt x="1218848" y="39363"/>
                  </a:cubicBezTo>
                  <a:lnTo>
                    <a:pt x="1218848" y="773437"/>
                  </a:lnTo>
                  <a:cubicBezTo>
                    <a:pt x="1218848" y="783877"/>
                    <a:pt x="1214700" y="793889"/>
                    <a:pt x="1207319" y="801271"/>
                  </a:cubicBezTo>
                  <a:cubicBezTo>
                    <a:pt x="1199937" y="808653"/>
                    <a:pt x="1189925" y="812800"/>
                    <a:pt x="1179485" y="812800"/>
                  </a:cubicBezTo>
                  <a:lnTo>
                    <a:pt x="39363" y="812800"/>
                  </a:lnTo>
                  <a:cubicBezTo>
                    <a:pt x="17623" y="812800"/>
                    <a:pt x="0" y="795177"/>
                    <a:pt x="0" y="773437"/>
                  </a:cubicBezTo>
                  <a:lnTo>
                    <a:pt x="0" y="39363"/>
                  </a:lnTo>
                  <a:cubicBezTo>
                    <a:pt x="0" y="17623"/>
                    <a:pt x="17623" y="0"/>
                    <a:pt x="39363" y="0"/>
                  </a:cubicBezTo>
                  <a:close/>
                </a:path>
              </a:pathLst>
            </a:custGeom>
            <a:blipFill>
              <a:blip r:embed="rId4"/>
              <a:stretch>
                <a:fillRect l="-3253" r="-3253"/>
              </a:stretch>
            </a:blipFill>
          </p:spPr>
          <p:txBody>
            <a:bodyPr/>
            <a:lstStyle/>
            <a:p>
              <a:endParaRPr lang="tr-TR"/>
            </a:p>
          </p:txBody>
        </p:sp>
      </p:grpSp>
      <p:grpSp>
        <p:nvGrpSpPr>
          <p:cNvPr id="6" name="Group 6"/>
          <p:cNvGrpSpPr/>
          <p:nvPr/>
        </p:nvGrpSpPr>
        <p:grpSpPr>
          <a:xfrm>
            <a:off x="9400409" y="4109015"/>
            <a:ext cx="8617471" cy="5959669"/>
            <a:chOff x="0" y="0"/>
            <a:chExt cx="2269622" cy="1569625"/>
          </a:xfrm>
        </p:grpSpPr>
        <p:sp>
          <p:nvSpPr>
            <p:cNvPr id="7" name="Freeform 7"/>
            <p:cNvSpPr/>
            <p:nvPr/>
          </p:nvSpPr>
          <p:spPr>
            <a:xfrm>
              <a:off x="0" y="0"/>
              <a:ext cx="2269622" cy="1569625"/>
            </a:xfrm>
            <a:custGeom>
              <a:avLst/>
              <a:gdLst/>
              <a:ahLst/>
              <a:cxnLst/>
              <a:rect l="l" t="t" r="r" b="b"/>
              <a:pathLst>
                <a:path w="2269622" h="1569625">
                  <a:moveTo>
                    <a:pt x="35936" y="0"/>
                  </a:moveTo>
                  <a:lnTo>
                    <a:pt x="2233686" y="0"/>
                  </a:lnTo>
                  <a:cubicBezTo>
                    <a:pt x="2253533" y="0"/>
                    <a:pt x="2269622" y="16089"/>
                    <a:pt x="2269622" y="35936"/>
                  </a:cubicBezTo>
                  <a:lnTo>
                    <a:pt x="2269622" y="1533689"/>
                  </a:lnTo>
                  <a:cubicBezTo>
                    <a:pt x="2269622" y="1543220"/>
                    <a:pt x="2265836" y="1552360"/>
                    <a:pt x="2259097" y="1559099"/>
                  </a:cubicBezTo>
                  <a:cubicBezTo>
                    <a:pt x="2252357" y="1565839"/>
                    <a:pt x="2243217" y="1569625"/>
                    <a:pt x="2233686" y="1569625"/>
                  </a:cubicBezTo>
                  <a:lnTo>
                    <a:pt x="35936" y="1569625"/>
                  </a:lnTo>
                  <a:cubicBezTo>
                    <a:pt x="16089" y="1569625"/>
                    <a:pt x="0" y="1553536"/>
                    <a:pt x="0" y="1533689"/>
                  </a:cubicBezTo>
                  <a:lnTo>
                    <a:pt x="0" y="35936"/>
                  </a:lnTo>
                  <a:cubicBezTo>
                    <a:pt x="0" y="26405"/>
                    <a:pt x="3786" y="17265"/>
                    <a:pt x="10525" y="10525"/>
                  </a:cubicBezTo>
                  <a:cubicBezTo>
                    <a:pt x="17265" y="3786"/>
                    <a:pt x="26405" y="0"/>
                    <a:pt x="35936" y="0"/>
                  </a:cubicBezTo>
                  <a:close/>
                </a:path>
              </a:pathLst>
            </a:custGeom>
            <a:solidFill>
              <a:srgbClr val="E7E7E7"/>
            </a:solidFill>
          </p:spPr>
          <p:txBody>
            <a:bodyPr/>
            <a:lstStyle/>
            <a:p>
              <a:endParaRPr lang="tr-TR"/>
            </a:p>
          </p:txBody>
        </p:sp>
        <p:sp>
          <p:nvSpPr>
            <p:cNvPr id="8" name="TextBox 8"/>
            <p:cNvSpPr txBox="1"/>
            <p:nvPr/>
          </p:nvSpPr>
          <p:spPr>
            <a:xfrm>
              <a:off x="0" y="-47625"/>
              <a:ext cx="2269622" cy="161725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2" name="TextBox 12"/>
          <p:cNvSpPr txBox="1"/>
          <p:nvPr/>
        </p:nvSpPr>
        <p:spPr>
          <a:xfrm>
            <a:off x="681871" y="1345165"/>
            <a:ext cx="10053456" cy="1335407"/>
          </a:xfrm>
          <a:prstGeom prst="rect">
            <a:avLst/>
          </a:prstGeom>
        </p:spPr>
        <p:txBody>
          <a:bodyPr lIns="0" tIns="0" rIns="0" bIns="0" rtlCol="0" anchor="t">
            <a:spAutoFit/>
          </a:bodyPr>
          <a:lstStyle/>
          <a:p>
            <a:pPr algn="ctr">
              <a:lnSpc>
                <a:spcPts val="10919"/>
              </a:lnSpc>
            </a:pPr>
            <a:r>
              <a:rPr lang="en-US" sz="7799" spc="-686">
                <a:solidFill>
                  <a:srgbClr val="0E0E0E"/>
                </a:solidFill>
                <a:latin typeface="Garet"/>
                <a:ea typeface="Garet"/>
                <a:cs typeface="Garet"/>
                <a:sym typeface="Garet"/>
              </a:rPr>
              <a:t>Ağlar</a:t>
            </a:r>
          </a:p>
        </p:txBody>
      </p:sp>
      <p:sp>
        <p:nvSpPr>
          <p:cNvPr id="13" name="TextBox 13"/>
          <p:cNvSpPr txBox="1"/>
          <p:nvPr/>
        </p:nvSpPr>
        <p:spPr>
          <a:xfrm>
            <a:off x="9733784" y="4568027"/>
            <a:ext cx="8126189" cy="2556159"/>
          </a:xfrm>
          <a:prstGeom prst="rect">
            <a:avLst/>
          </a:prstGeom>
        </p:spPr>
        <p:txBody>
          <a:bodyPr lIns="0" tIns="0" rIns="0" bIns="0" rtlCol="0" anchor="t">
            <a:spAutoFit/>
          </a:bodyPr>
          <a:lstStyle/>
          <a:p>
            <a:pPr marL="448308" lvl="1" indent="-224154" algn="just">
              <a:lnSpc>
                <a:spcPts val="2907"/>
              </a:lnSpc>
              <a:buFont typeface="Arial"/>
              <a:buChar char="•"/>
            </a:pPr>
            <a:r>
              <a:rPr lang="en-US" sz="2076">
                <a:solidFill>
                  <a:srgbClr val="0E0E0E"/>
                </a:solidFill>
                <a:latin typeface="Aileron"/>
                <a:ea typeface="Aileron"/>
                <a:cs typeface="Aileron"/>
                <a:sym typeface="Aileron"/>
              </a:rPr>
              <a:t>Bu çalışmada bilgisayar ağı, graf teorisi yaklaşımı ile modellenmiştir.</a:t>
            </a:r>
          </a:p>
          <a:p>
            <a:pPr marL="448308" lvl="1" indent="-224154" algn="just">
              <a:lnSpc>
                <a:spcPts val="2907"/>
              </a:lnSpc>
              <a:buFont typeface="Arial"/>
              <a:buChar char="•"/>
            </a:pPr>
            <a:r>
              <a:rPr lang="en-US" sz="2076">
                <a:solidFill>
                  <a:srgbClr val="0E0E0E"/>
                </a:solidFill>
                <a:latin typeface="Aileron"/>
                <a:ea typeface="Aileron"/>
                <a:cs typeface="Aileron"/>
                <a:sym typeface="Aileron"/>
              </a:rPr>
              <a:t> • Ağ, düğümler (nodes) ve bağlantılar (edges) kullanılarak temsil edilmektedir.</a:t>
            </a:r>
          </a:p>
          <a:p>
            <a:pPr marL="448308" lvl="1" indent="-224154" algn="just">
              <a:lnSpc>
                <a:spcPts val="2907"/>
              </a:lnSpc>
              <a:buFont typeface="Arial"/>
              <a:buChar char="•"/>
            </a:pPr>
            <a:r>
              <a:rPr lang="en-US" sz="2076">
                <a:solidFill>
                  <a:srgbClr val="0E0E0E"/>
                </a:solidFill>
                <a:latin typeface="Aileron"/>
                <a:ea typeface="Aileron"/>
                <a:cs typeface="Aileron"/>
                <a:sym typeface="Aileron"/>
              </a:rPr>
              <a:t> • Her düğüm bir ağ elemanını (router / switch),</a:t>
            </a:r>
          </a:p>
          <a:p>
            <a:pPr marL="448308" lvl="1" indent="-224154" algn="just">
              <a:lnSpc>
                <a:spcPts val="2907"/>
              </a:lnSpc>
              <a:buFont typeface="Arial"/>
              <a:buChar char="•"/>
            </a:pPr>
            <a:r>
              <a:rPr lang="en-US" sz="2076">
                <a:solidFill>
                  <a:srgbClr val="0E0E0E"/>
                </a:solidFill>
                <a:latin typeface="Aileron"/>
                <a:ea typeface="Aileron"/>
                <a:cs typeface="Aileron"/>
                <a:sym typeface="Aileron"/>
              </a:rPr>
              <a:t> • Her bağlantı ise iki düğüm arasındaki fiziksel linki ifade etmektedir.</a:t>
            </a:r>
          </a:p>
        </p:txBody>
      </p:sp>
      <p:sp>
        <p:nvSpPr>
          <p:cNvPr id="14" name="TextBox 14"/>
          <p:cNvSpPr txBox="1"/>
          <p:nvPr/>
        </p:nvSpPr>
        <p:spPr>
          <a:xfrm>
            <a:off x="9726556" y="4193377"/>
            <a:ext cx="6459937" cy="422275"/>
          </a:xfrm>
          <a:prstGeom prst="rect">
            <a:avLst/>
          </a:prstGeom>
        </p:spPr>
        <p:txBody>
          <a:bodyPr lIns="0" tIns="0" rIns="0" bIns="0" rtlCol="0" anchor="t">
            <a:spAutoFit/>
          </a:bodyPr>
          <a:lstStyle/>
          <a:p>
            <a:pPr algn="l">
              <a:lnSpc>
                <a:spcPts val="3499"/>
              </a:lnSpc>
            </a:pPr>
            <a:r>
              <a:rPr lang="en-US" sz="2499" b="1">
                <a:solidFill>
                  <a:srgbClr val="0E0E0E"/>
                </a:solidFill>
                <a:latin typeface="Aileron Bold"/>
                <a:ea typeface="Aileron Bold"/>
                <a:cs typeface="Aileron Bold"/>
                <a:sym typeface="Aileron Bold"/>
              </a:rPr>
              <a:t>Ağın Matematiksel Temsili</a:t>
            </a:r>
          </a:p>
        </p:txBody>
      </p:sp>
      <p:sp>
        <p:nvSpPr>
          <p:cNvPr id="15" name="TextBox 15"/>
          <p:cNvSpPr txBox="1"/>
          <p:nvPr/>
        </p:nvSpPr>
        <p:spPr>
          <a:xfrm>
            <a:off x="9726556" y="7076560"/>
            <a:ext cx="4821548" cy="422275"/>
          </a:xfrm>
          <a:prstGeom prst="rect">
            <a:avLst/>
          </a:prstGeom>
        </p:spPr>
        <p:txBody>
          <a:bodyPr lIns="0" tIns="0" rIns="0" bIns="0" rtlCol="0" anchor="t">
            <a:spAutoFit/>
          </a:bodyPr>
          <a:lstStyle/>
          <a:p>
            <a:pPr algn="l">
              <a:lnSpc>
                <a:spcPts val="3499"/>
              </a:lnSpc>
            </a:pPr>
            <a:r>
              <a:rPr lang="en-US" sz="2499" b="1">
                <a:solidFill>
                  <a:srgbClr val="0E0E0E"/>
                </a:solidFill>
                <a:latin typeface="Aileron Bold"/>
                <a:ea typeface="Aileron Bold"/>
                <a:cs typeface="Aileron Bold"/>
                <a:sym typeface="Aileron Bold"/>
              </a:rPr>
              <a:t>Kullanılan Yapı</a:t>
            </a:r>
          </a:p>
        </p:txBody>
      </p:sp>
      <p:sp>
        <p:nvSpPr>
          <p:cNvPr id="16" name="TextBox 16"/>
          <p:cNvSpPr txBox="1"/>
          <p:nvPr/>
        </p:nvSpPr>
        <p:spPr>
          <a:xfrm>
            <a:off x="9642436" y="7451211"/>
            <a:ext cx="8133416" cy="2190262"/>
          </a:xfrm>
          <a:prstGeom prst="rect">
            <a:avLst/>
          </a:prstGeom>
        </p:spPr>
        <p:txBody>
          <a:bodyPr lIns="0" tIns="0" rIns="0" bIns="0" rtlCol="0" anchor="t">
            <a:spAutoFit/>
          </a:bodyPr>
          <a:lstStyle/>
          <a:p>
            <a:pPr marL="448308" lvl="1" indent="-224154" algn="just">
              <a:lnSpc>
                <a:spcPts val="2907"/>
              </a:lnSpc>
              <a:buFont typeface="Arial"/>
              <a:buChar char="•"/>
            </a:pPr>
            <a:r>
              <a:rPr lang="en-US" sz="2076">
                <a:solidFill>
                  <a:srgbClr val="0E0E0E"/>
                </a:solidFill>
                <a:latin typeface="Aileron"/>
                <a:ea typeface="Aileron"/>
                <a:cs typeface="Aileron"/>
                <a:sym typeface="Aileron"/>
              </a:rPr>
              <a:t>Ağ modeli, Python’da NetworkX kütüphanesi kullanılarak oluşturulmuştur.</a:t>
            </a:r>
          </a:p>
          <a:p>
            <a:pPr marL="448308" lvl="1" indent="-224154" algn="just">
              <a:lnSpc>
                <a:spcPts val="2907"/>
              </a:lnSpc>
              <a:buFont typeface="Arial"/>
              <a:buChar char="•"/>
            </a:pPr>
            <a:r>
              <a:rPr lang="en-US" sz="2076">
                <a:solidFill>
                  <a:srgbClr val="0E0E0E"/>
                </a:solidFill>
                <a:latin typeface="Aileron"/>
                <a:ea typeface="Aileron"/>
                <a:cs typeface="Aileron"/>
                <a:sym typeface="Aileron"/>
              </a:rPr>
              <a:t> • Modelleme sırasında ağ, yönsüz (undirected) graf olarak tanımlanmıştır.</a:t>
            </a:r>
          </a:p>
          <a:p>
            <a:pPr marL="448308" lvl="1" indent="-224154" algn="just">
              <a:lnSpc>
                <a:spcPts val="2907"/>
              </a:lnSpc>
              <a:buFont typeface="Arial"/>
              <a:buChar char="•"/>
            </a:pPr>
            <a:r>
              <a:rPr lang="en-US" sz="2076">
                <a:solidFill>
                  <a:srgbClr val="0E0E0E"/>
                </a:solidFill>
                <a:latin typeface="Aileron"/>
                <a:ea typeface="Aileron"/>
                <a:cs typeface="Aileron"/>
                <a:sym typeface="Aileron"/>
              </a:rPr>
              <a:t> • Bunun sebebi, fiziksel ağ bağlantılarının full-duplex (çift yönlü) iletişime izin vermesidir.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240875" y="2819564"/>
            <a:ext cx="8484526" cy="6627844"/>
            <a:chOff x="0" y="0"/>
            <a:chExt cx="2663610" cy="2080728"/>
          </a:xfrm>
        </p:grpSpPr>
        <p:sp>
          <p:nvSpPr>
            <p:cNvPr id="5" name="Freeform 5"/>
            <p:cNvSpPr/>
            <p:nvPr/>
          </p:nvSpPr>
          <p:spPr>
            <a:xfrm>
              <a:off x="0" y="0"/>
              <a:ext cx="2663610" cy="2080728"/>
            </a:xfrm>
            <a:custGeom>
              <a:avLst/>
              <a:gdLst/>
              <a:ahLst/>
              <a:cxnLst/>
              <a:rect l="l" t="t" r="r" b="b"/>
              <a:pathLst>
                <a:path w="2663610" h="2080728">
                  <a:moveTo>
                    <a:pt x="36499" y="0"/>
                  </a:moveTo>
                  <a:lnTo>
                    <a:pt x="2627111" y="0"/>
                  </a:lnTo>
                  <a:cubicBezTo>
                    <a:pt x="2647269" y="0"/>
                    <a:pt x="2663610" y="16341"/>
                    <a:pt x="2663610" y="36499"/>
                  </a:cubicBezTo>
                  <a:lnTo>
                    <a:pt x="2663610" y="2044229"/>
                  </a:lnTo>
                  <a:cubicBezTo>
                    <a:pt x="2663610" y="2053909"/>
                    <a:pt x="2659764" y="2063193"/>
                    <a:pt x="2652920" y="2070038"/>
                  </a:cubicBezTo>
                  <a:cubicBezTo>
                    <a:pt x="2646075" y="2076882"/>
                    <a:pt x="2636791" y="2080728"/>
                    <a:pt x="2627111" y="2080728"/>
                  </a:cubicBezTo>
                  <a:lnTo>
                    <a:pt x="36499" y="2080728"/>
                  </a:lnTo>
                  <a:cubicBezTo>
                    <a:pt x="26819" y="2080728"/>
                    <a:pt x="17535" y="2076882"/>
                    <a:pt x="10690" y="2070038"/>
                  </a:cubicBezTo>
                  <a:cubicBezTo>
                    <a:pt x="3845" y="2063193"/>
                    <a:pt x="0" y="2053909"/>
                    <a:pt x="0" y="2044229"/>
                  </a:cubicBezTo>
                  <a:lnTo>
                    <a:pt x="0" y="36499"/>
                  </a:lnTo>
                  <a:cubicBezTo>
                    <a:pt x="0" y="26819"/>
                    <a:pt x="3845" y="17535"/>
                    <a:pt x="10690" y="10690"/>
                  </a:cubicBezTo>
                  <a:cubicBezTo>
                    <a:pt x="17535" y="3845"/>
                    <a:pt x="26819" y="0"/>
                    <a:pt x="36499" y="0"/>
                  </a:cubicBezTo>
                  <a:close/>
                </a:path>
              </a:pathLst>
            </a:custGeom>
            <a:solidFill>
              <a:srgbClr val="E7E7E7"/>
            </a:solidFill>
          </p:spPr>
          <p:txBody>
            <a:bodyPr/>
            <a:lstStyle/>
            <a:p>
              <a:endParaRPr lang="tr-TR"/>
            </a:p>
          </p:txBody>
        </p:sp>
        <p:sp>
          <p:nvSpPr>
            <p:cNvPr id="6" name="TextBox 6"/>
            <p:cNvSpPr txBox="1"/>
            <p:nvPr/>
          </p:nvSpPr>
          <p:spPr>
            <a:xfrm>
              <a:off x="0" y="-47625"/>
              <a:ext cx="2663610" cy="2128353"/>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804873" y="1119478"/>
            <a:ext cx="7820219" cy="1661033"/>
          </a:xfrm>
          <a:prstGeom prst="rect">
            <a:avLst/>
          </a:prstGeom>
        </p:spPr>
        <p:txBody>
          <a:bodyPr lIns="0" tIns="0" rIns="0" bIns="0" rtlCol="0" anchor="t">
            <a:spAutoFit/>
          </a:bodyPr>
          <a:lstStyle/>
          <a:p>
            <a:pPr algn="ctr">
              <a:lnSpc>
                <a:spcPts val="6465"/>
              </a:lnSpc>
            </a:pPr>
            <a:r>
              <a:rPr lang="en-US" sz="6099" spc="-536">
                <a:solidFill>
                  <a:srgbClr val="0E0E0E"/>
                </a:solidFill>
                <a:latin typeface="Garet"/>
                <a:ea typeface="Garet"/>
                <a:cs typeface="Garet"/>
                <a:sym typeface="Garet"/>
              </a:rPr>
              <a:t>Özellikler ve Kullanici Deneyimi</a:t>
            </a:r>
          </a:p>
        </p:txBody>
      </p:sp>
      <p:sp>
        <p:nvSpPr>
          <p:cNvPr id="8" name="TextBox 8"/>
          <p:cNvSpPr txBox="1"/>
          <p:nvPr/>
        </p:nvSpPr>
        <p:spPr>
          <a:xfrm>
            <a:off x="240875" y="4120066"/>
            <a:ext cx="8091874" cy="4803775"/>
          </a:xfrm>
          <a:prstGeom prst="rect">
            <a:avLst/>
          </a:prstGeom>
        </p:spPr>
        <p:txBody>
          <a:bodyPr lIns="0" tIns="0" rIns="0" bIns="0" rtlCol="0" anchor="t">
            <a:spAutoFit/>
          </a:bodyPr>
          <a:lstStyle/>
          <a:p>
            <a:pPr algn="just">
              <a:lnSpc>
                <a:spcPts val="3499"/>
              </a:lnSpc>
            </a:pPr>
            <a:r>
              <a:rPr lang="en-US" sz="2499" b="1">
                <a:solidFill>
                  <a:srgbClr val="0E0E0E"/>
                </a:solidFill>
                <a:latin typeface="Aileron Bold"/>
                <a:ea typeface="Aileron Bold"/>
                <a:cs typeface="Aileron Bold"/>
                <a:sym typeface="Aileron Bold"/>
              </a:rPr>
              <a:t>Dinamik Girdi Yönetimi</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ComboBox: Kaynak (S) ve Hedef (D) düğümlerinin topolojiden otomatik çekilmesi.</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Algoritma Seçimi: Q-Learning, GA ve ACO arasında anlık geçiş imkanı.</a:t>
            </a:r>
          </a:p>
          <a:p>
            <a:pPr algn="just">
              <a:lnSpc>
                <a:spcPts val="3499"/>
              </a:lnSpc>
            </a:pPr>
            <a:r>
              <a:rPr lang="en-US" sz="2499" b="1">
                <a:solidFill>
                  <a:srgbClr val="0E0E0E"/>
                </a:solidFill>
                <a:latin typeface="Aileron Bold"/>
                <a:ea typeface="Aileron Bold"/>
                <a:cs typeface="Aileron Bold"/>
                <a:sym typeface="Aileron Bold"/>
              </a:rPr>
              <a:t>Sonuç Görüntüleme</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Metrik Paneli: Toplam Maliyet, Gecikme (ms), Güvenililik ve Kaynak Maliyeti verilerinin raporlanmasi.</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Hata Yönetimi: Geçersiz yol veya düğüm seçimlerinde kullanıcıyı uyaran yapı.</a:t>
            </a:r>
          </a:p>
        </p:txBody>
      </p:sp>
      <p:sp>
        <p:nvSpPr>
          <p:cNvPr id="9" name="TextBox 9"/>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grpSp>
        <p:nvGrpSpPr>
          <p:cNvPr id="12" name="Group 12"/>
          <p:cNvGrpSpPr/>
          <p:nvPr/>
        </p:nvGrpSpPr>
        <p:grpSpPr>
          <a:xfrm>
            <a:off x="9757497" y="2008748"/>
            <a:ext cx="7527843" cy="7601214"/>
            <a:chOff x="0" y="0"/>
            <a:chExt cx="1166260" cy="1177627"/>
          </a:xfrm>
        </p:grpSpPr>
        <p:sp>
          <p:nvSpPr>
            <p:cNvPr id="13" name="Freeform 13"/>
            <p:cNvSpPr/>
            <p:nvPr/>
          </p:nvSpPr>
          <p:spPr>
            <a:xfrm>
              <a:off x="0" y="0"/>
              <a:ext cx="1166260" cy="1177627"/>
            </a:xfrm>
            <a:custGeom>
              <a:avLst/>
              <a:gdLst/>
              <a:ahLst/>
              <a:cxnLst/>
              <a:rect l="l" t="t" r="r" b="b"/>
              <a:pathLst>
                <a:path w="1166260" h="1177627">
                  <a:moveTo>
                    <a:pt x="41138" y="0"/>
                  </a:moveTo>
                  <a:lnTo>
                    <a:pt x="1125122" y="0"/>
                  </a:lnTo>
                  <a:cubicBezTo>
                    <a:pt x="1147842" y="0"/>
                    <a:pt x="1166260" y="18418"/>
                    <a:pt x="1166260" y="41138"/>
                  </a:cubicBezTo>
                  <a:lnTo>
                    <a:pt x="1166260" y="1136489"/>
                  </a:lnTo>
                  <a:cubicBezTo>
                    <a:pt x="1166260" y="1159209"/>
                    <a:pt x="1147842" y="1177627"/>
                    <a:pt x="1125122" y="1177627"/>
                  </a:cubicBezTo>
                  <a:lnTo>
                    <a:pt x="41138" y="1177627"/>
                  </a:lnTo>
                  <a:cubicBezTo>
                    <a:pt x="18418" y="1177627"/>
                    <a:pt x="0" y="1159209"/>
                    <a:pt x="0" y="1136489"/>
                  </a:cubicBezTo>
                  <a:lnTo>
                    <a:pt x="0" y="41138"/>
                  </a:lnTo>
                  <a:cubicBezTo>
                    <a:pt x="0" y="18418"/>
                    <a:pt x="18418" y="0"/>
                    <a:pt x="41138" y="0"/>
                  </a:cubicBezTo>
                  <a:close/>
                </a:path>
              </a:pathLst>
            </a:custGeom>
            <a:blipFill>
              <a:blip r:embed="rId4"/>
              <a:stretch>
                <a:fillRect l="-45542" r="-8643" b="-780"/>
              </a:stretch>
            </a:blipFill>
          </p:spPr>
          <p:txBody>
            <a:bodyPr/>
            <a:lstStyle/>
            <a:p>
              <a:endParaRPr lang="tr-TR"/>
            </a:p>
          </p:txBody>
        </p:sp>
      </p:grpSp>
      <p:sp>
        <p:nvSpPr>
          <p:cNvPr id="14" name="TextBox 14"/>
          <p:cNvSpPr txBox="1"/>
          <p:nvPr/>
        </p:nvSpPr>
        <p:spPr>
          <a:xfrm>
            <a:off x="613158" y="3178826"/>
            <a:ext cx="5014505" cy="523875"/>
          </a:xfrm>
          <a:prstGeom prst="rect">
            <a:avLst/>
          </a:prstGeom>
        </p:spPr>
        <p:txBody>
          <a:bodyPr lIns="0" tIns="0" rIns="0" bIns="0" rtlCol="0" anchor="t">
            <a:spAutoFit/>
          </a:bodyPr>
          <a:lstStyle/>
          <a:p>
            <a:pPr algn="l">
              <a:lnSpc>
                <a:spcPts val="4200"/>
              </a:lnSpc>
              <a:spcBef>
                <a:spcPct val="0"/>
              </a:spcBef>
            </a:pPr>
            <a:r>
              <a:rPr lang="en-US" sz="3000" b="1">
                <a:solidFill>
                  <a:srgbClr val="0E0E0E"/>
                </a:solidFill>
                <a:latin typeface="Aileron Bold"/>
                <a:ea typeface="Aileron Bold"/>
                <a:cs typeface="Aileron Bold"/>
                <a:sym typeface="Aileron Bold"/>
              </a:rPr>
              <a:t>Simülasyon Kontrol Paneli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240875" y="2819564"/>
            <a:ext cx="8484526" cy="6627844"/>
            <a:chOff x="0" y="0"/>
            <a:chExt cx="2663610" cy="2080728"/>
          </a:xfrm>
        </p:grpSpPr>
        <p:sp>
          <p:nvSpPr>
            <p:cNvPr id="5" name="Freeform 5"/>
            <p:cNvSpPr/>
            <p:nvPr/>
          </p:nvSpPr>
          <p:spPr>
            <a:xfrm>
              <a:off x="0" y="0"/>
              <a:ext cx="2663610" cy="2080728"/>
            </a:xfrm>
            <a:custGeom>
              <a:avLst/>
              <a:gdLst/>
              <a:ahLst/>
              <a:cxnLst/>
              <a:rect l="l" t="t" r="r" b="b"/>
              <a:pathLst>
                <a:path w="2663610" h="2080728">
                  <a:moveTo>
                    <a:pt x="36499" y="0"/>
                  </a:moveTo>
                  <a:lnTo>
                    <a:pt x="2627111" y="0"/>
                  </a:lnTo>
                  <a:cubicBezTo>
                    <a:pt x="2647269" y="0"/>
                    <a:pt x="2663610" y="16341"/>
                    <a:pt x="2663610" y="36499"/>
                  </a:cubicBezTo>
                  <a:lnTo>
                    <a:pt x="2663610" y="2044229"/>
                  </a:lnTo>
                  <a:cubicBezTo>
                    <a:pt x="2663610" y="2053909"/>
                    <a:pt x="2659764" y="2063193"/>
                    <a:pt x="2652920" y="2070038"/>
                  </a:cubicBezTo>
                  <a:cubicBezTo>
                    <a:pt x="2646075" y="2076882"/>
                    <a:pt x="2636791" y="2080728"/>
                    <a:pt x="2627111" y="2080728"/>
                  </a:cubicBezTo>
                  <a:lnTo>
                    <a:pt x="36499" y="2080728"/>
                  </a:lnTo>
                  <a:cubicBezTo>
                    <a:pt x="26819" y="2080728"/>
                    <a:pt x="17535" y="2076882"/>
                    <a:pt x="10690" y="2070038"/>
                  </a:cubicBezTo>
                  <a:cubicBezTo>
                    <a:pt x="3845" y="2063193"/>
                    <a:pt x="0" y="2053909"/>
                    <a:pt x="0" y="2044229"/>
                  </a:cubicBezTo>
                  <a:lnTo>
                    <a:pt x="0" y="36499"/>
                  </a:lnTo>
                  <a:cubicBezTo>
                    <a:pt x="0" y="26819"/>
                    <a:pt x="3845" y="17535"/>
                    <a:pt x="10690" y="10690"/>
                  </a:cubicBezTo>
                  <a:cubicBezTo>
                    <a:pt x="17535" y="3845"/>
                    <a:pt x="26819" y="0"/>
                    <a:pt x="36499" y="0"/>
                  </a:cubicBezTo>
                  <a:close/>
                </a:path>
              </a:pathLst>
            </a:custGeom>
            <a:solidFill>
              <a:srgbClr val="E7E7E7"/>
            </a:solidFill>
          </p:spPr>
          <p:txBody>
            <a:bodyPr/>
            <a:lstStyle/>
            <a:p>
              <a:endParaRPr lang="tr-TR"/>
            </a:p>
          </p:txBody>
        </p:sp>
        <p:sp>
          <p:nvSpPr>
            <p:cNvPr id="6" name="TextBox 6"/>
            <p:cNvSpPr txBox="1"/>
            <p:nvPr/>
          </p:nvSpPr>
          <p:spPr>
            <a:xfrm>
              <a:off x="0" y="-47625"/>
              <a:ext cx="2663610" cy="2128353"/>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9152573" y="2008748"/>
            <a:ext cx="8338175" cy="7601214"/>
            <a:chOff x="0" y="0"/>
            <a:chExt cx="1291802" cy="1177627"/>
          </a:xfrm>
        </p:grpSpPr>
        <p:sp>
          <p:nvSpPr>
            <p:cNvPr id="8" name="Freeform 8"/>
            <p:cNvSpPr/>
            <p:nvPr/>
          </p:nvSpPr>
          <p:spPr>
            <a:xfrm>
              <a:off x="0" y="0"/>
              <a:ext cx="1291802" cy="1177627"/>
            </a:xfrm>
            <a:custGeom>
              <a:avLst/>
              <a:gdLst/>
              <a:ahLst/>
              <a:cxnLst/>
              <a:rect l="l" t="t" r="r" b="b"/>
              <a:pathLst>
                <a:path w="1291802" h="1177627">
                  <a:moveTo>
                    <a:pt x="37140" y="0"/>
                  </a:moveTo>
                  <a:lnTo>
                    <a:pt x="1254662" y="0"/>
                  </a:lnTo>
                  <a:cubicBezTo>
                    <a:pt x="1264512" y="0"/>
                    <a:pt x="1273959" y="3913"/>
                    <a:pt x="1280924" y="10878"/>
                  </a:cubicBezTo>
                  <a:cubicBezTo>
                    <a:pt x="1287889" y="17843"/>
                    <a:pt x="1291802" y="27290"/>
                    <a:pt x="1291802" y="37140"/>
                  </a:cubicBezTo>
                  <a:lnTo>
                    <a:pt x="1291802" y="1140487"/>
                  </a:lnTo>
                  <a:cubicBezTo>
                    <a:pt x="1291802" y="1150337"/>
                    <a:pt x="1287889" y="1159784"/>
                    <a:pt x="1280924" y="1166749"/>
                  </a:cubicBezTo>
                  <a:cubicBezTo>
                    <a:pt x="1273959" y="1173714"/>
                    <a:pt x="1264512" y="1177627"/>
                    <a:pt x="1254662" y="1177627"/>
                  </a:cubicBezTo>
                  <a:lnTo>
                    <a:pt x="37140" y="1177627"/>
                  </a:lnTo>
                  <a:cubicBezTo>
                    <a:pt x="27290" y="1177627"/>
                    <a:pt x="17843" y="1173714"/>
                    <a:pt x="10878" y="1166749"/>
                  </a:cubicBezTo>
                  <a:cubicBezTo>
                    <a:pt x="3913" y="1159784"/>
                    <a:pt x="0" y="1150337"/>
                    <a:pt x="0" y="1140487"/>
                  </a:cubicBezTo>
                  <a:lnTo>
                    <a:pt x="0" y="37140"/>
                  </a:lnTo>
                  <a:cubicBezTo>
                    <a:pt x="0" y="27290"/>
                    <a:pt x="3913" y="17843"/>
                    <a:pt x="10878" y="10878"/>
                  </a:cubicBezTo>
                  <a:cubicBezTo>
                    <a:pt x="17843" y="3913"/>
                    <a:pt x="27290" y="0"/>
                    <a:pt x="37140" y="0"/>
                  </a:cubicBezTo>
                  <a:close/>
                </a:path>
              </a:pathLst>
            </a:custGeom>
            <a:blipFill>
              <a:blip r:embed="rId4"/>
              <a:stretch>
                <a:fillRect l="-37470" r="-2380"/>
              </a:stretch>
            </a:blipFill>
          </p:spPr>
          <p:txBody>
            <a:bodyPr/>
            <a:lstStyle/>
            <a:p>
              <a:endParaRPr lang="tr-TR"/>
            </a:p>
          </p:txBody>
        </p:sp>
      </p:grpSp>
      <p:sp>
        <p:nvSpPr>
          <p:cNvPr id="9" name="TextBox 9"/>
          <p:cNvSpPr txBox="1"/>
          <p:nvPr/>
        </p:nvSpPr>
        <p:spPr>
          <a:xfrm>
            <a:off x="804873" y="1119478"/>
            <a:ext cx="7820219" cy="841883"/>
          </a:xfrm>
          <a:prstGeom prst="rect">
            <a:avLst/>
          </a:prstGeom>
        </p:spPr>
        <p:txBody>
          <a:bodyPr lIns="0" tIns="0" rIns="0" bIns="0" rtlCol="0" anchor="t">
            <a:spAutoFit/>
          </a:bodyPr>
          <a:lstStyle/>
          <a:p>
            <a:pPr algn="ctr">
              <a:lnSpc>
                <a:spcPts val="6465"/>
              </a:lnSpc>
            </a:pPr>
            <a:r>
              <a:rPr lang="en-US" sz="6099" spc="-536">
                <a:solidFill>
                  <a:srgbClr val="0E0E0E"/>
                </a:solidFill>
                <a:latin typeface="Garet"/>
                <a:ea typeface="Garet"/>
                <a:cs typeface="Garet"/>
                <a:sym typeface="Garet"/>
              </a:rPr>
              <a:t>Görsel Analiz </a:t>
            </a:r>
          </a:p>
        </p:txBody>
      </p:sp>
      <p:sp>
        <p:nvSpPr>
          <p:cNvPr id="10" name="TextBox 10"/>
          <p:cNvSpPr txBox="1"/>
          <p:nvPr/>
        </p:nvSpPr>
        <p:spPr>
          <a:xfrm>
            <a:off x="533218" y="3744892"/>
            <a:ext cx="8091874" cy="3489325"/>
          </a:xfrm>
          <a:prstGeom prst="rect">
            <a:avLst/>
          </a:prstGeom>
        </p:spPr>
        <p:txBody>
          <a:bodyPr lIns="0" tIns="0" rIns="0" bIns="0" rtlCol="0" anchor="t">
            <a:spAutoFit/>
          </a:bodyPr>
          <a:lstStyle/>
          <a:p>
            <a:pPr algn="just">
              <a:lnSpc>
                <a:spcPts val="3499"/>
              </a:lnSpc>
            </a:pPr>
            <a:r>
              <a:rPr lang="en-US" sz="2499" b="1">
                <a:solidFill>
                  <a:srgbClr val="0E0E0E"/>
                </a:solidFill>
                <a:latin typeface="Aileron Bold"/>
                <a:ea typeface="Aileron Bold"/>
                <a:cs typeface="Aileron Bold"/>
                <a:sym typeface="Aileron Bold"/>
              </a:rPr>
              <a:t>Grafik Çizimi (Plotting Logic)</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draw_network() fonksiyonu ile ağ topolojisinin gerçek zamanlı çizimi.</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Highlighting: Algoritmanin bulduğu "Best Path"in (En iyi Yol) kırmızı renk ve kalin çizgilerle vurgulanmasl.</a:t>
            </a:r>
          </a:p>
          <a:p>
            <a:pPr algn="just">
              <a:lnSpc>
                <a:spcPts val="3499"/>
              </a:lnSpc>
            </a:pPr>
            <a:r>
              <a:rPr lang="en-US" sz="2499" b="1">
                <a:solidFill>
                  <a:srgbClr val="0E0E0E"/>
                </a:solidFill>
                <a:latin typeface="Aileron Bold"/>
                <a:ea typeface="Aileron Bold"/>
                <a:cs typeface="Aileron Bold"/>
                <a:sym typeface="Aileron Bold"/>
              </a:rPr>
              <a:t>Performans Grafikleri</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Q-Learning öğrenme sürecinin (Cost vs. Episode) ayrı bir pencerede grafiksel dökümü</a:t>
            </a:r>
          </a:p>
        </p:txBody>
      </p:sp>
      <p:sp>
        <p:nvSpPr>
          <p:cNvPr id="11" name="TextBox 11"/>
          <p:cNvSpPr txBox="1"/>
          <p:nvPr/>
        </p:nvSpPr>
        <p:spPr>
          <a:xfrm>
            <a:off x="7238658"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2" name="TextBox 12"/>
          <p:cNvSpPr txBox="1"/>
          <p:nvPr/>
        </p:nvSpPr>
        <p:spPr>
          <a:xfrm>
            <a:off x="8625092"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3" name="TextBox 13"/>
          <p:cNvSpPr txBox="1"/>
          <p:nvPr/>
        </p:nvSpPr>
        <p:spPr>
          <a:xfrm>
            <a:off x="10013429"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4" name="TextBox 14"/>
          <p:cNvSpPr txBox="1"/>
          <p:nvPr/>
        </p:nvSpPr>
        <p:spPr>
          <a:xfrm>
            <a:off x="804873" y="2992417"/>
            <a:ext cx="6635228" cy="523875"/>
          </a:xfrm>
          <a:prstGeom prst="rect">
            <a:avLst/>
          </a:prstGeom>
        </p:spPr>
        <p:txBody>
          <a:bodyPr lIns="0" tIns="0" rIns="0" bIns="0" rtlCol="0" anchor="t">
            <a:spAutoFit/>
          </a:bodyPr>
          <a:lstStyle/>
          <a:p>
            <a:pPr algn="l">
              <a:lnSpc>
                <a:spcPts val="4200"/>
              </a:lnSpc>
              <a:spcBef>
                <a:spcPct val="0"/>
              </a:spcBef>
            </a:pPr>
            <a:r>
              <a:rPr lang="en-US" sz="3000" b="1">
                <a:solidFill>
                  <a:srgbClr val="0E0E0E"/>
                </a:solidFill>
                <a:latin typeface="Aileron Bold"/>
                <a:ea typeface="Aileron Bold"/>
                <a:cs typeface="Aileron Bold"/>
                <a:sym typeface="Aileron Bold"/>
              </a:rPr>
              <a:t>Topoloji ve Rota Görselleştirme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1247632" y="2712085"/>
            <a:ext cx="14753272" cy="6793825"/>
            <a:chOff x="0" y="0"/>
            <a:chExt cx="3885635" cy="1789320"/>
          </a:xfrm>
        </p:grpSpPr>
        <p:sp>
          <p:nvSpPr>
            <p:cNvPr id="5" name="Freeform 5"/>
            <p:cNvSpPr/>
            <p:nvPr/>
          </p:nvSpPr>
          <p:spPr>
            <a:xfrm>
              <a:off x="0" y="0"/>
              <a:ext cx="3885635" cy="1789320"/>
            </a:xfrm>
            <a:custGeom>
              <a:avLst/>
              <a:gdLst/>
              <a:ahLst/>
              <a:cxnLst/>
              <a:rect l="l" t="t" r="r" b="b"/>
              <a:pathLst>
                <a:path w="3885635" h="1789320">
                  <a:moveTo>
                    <a:pt x="20990" y="0"/>
                  </a:moveTo>
                  <a:lnTo>
                    <a:pt x="3864645" y="0"/>
                  </a:lnTo>
                  <a:cubicBezTo>
                    <a:pt x="3870212" y="0"/>
                    <a:pt x="3875551" y="2211"/>
                    <a:pt x="3879487" y="6148"/>
                  </a:cubicBezTo>
                  <a:cubicBezTo>
                    <a:pt x="3883424" y="10084"/>
                    <a:pt x="3885635" y="15423"/>
                    <a:pt x="3885635" y="20990"/>
                  </a:cubicBezTo>
                  <a:lnTo>
                    <a:pt x="3885635" y="1768330"/>
                  </a:lnTo>
                  <a:cubicBezTo>
                    <a:pt x="3885635" y="1779923"/>
                    <a:pt x="3876237" y="1789320"/>
                    <a:pt x="3864645" y="1789320"/>
                  </a:cubicBezTo>
                  <a:lnTo>
                    <a:pt x="20990" y="1789320"/>
                  </a:lnTo>
                  <a:cubicBezTo>
                    <a:pt x="15423" y="1789320"/>
                    <a:pt x="10084" y="1787109"/>
                    <a:pt x="6148" y="1783172"/>
                  </a:cubicBezTo>
                  <a:cubicBezTo>
                    <a:pt x="2211" y="1779236"/>
                    <a:pt x="0" y="1773897"/>
                    <a:pt x="0" y="1768330"/>
                  </a:cubicBezTo>
                  <a:lnTo>
                    <a:pt x="0" y="20990"/>
                  </a:lnTo>
                  <a:cubicBezTo>
                    <a:pt x="0" y="9398"/>
                    <a:pt x="9398" y="0"/>
                    <a:pt x="20990" y="0"/>
                  </a:cubicBezTo>
                  <a:close/>
                </a:path>
              </a:pathLst>
            </a:custGeom>
            <a:solidFill>
              <a:srgbClr val="E7E7E7"/>
            </a:solidFill>
          </p:spPr>
          <p:txBody>
            <a:bodyPr/>
            <a:lstStyle/>
            <a:p>
              <a:endParaRPr lang="tr-TR"/>
            </a:p>
          </p:txBody>
        </p:sp>
        <p:sp>
          <p:nvSpPr>
            <p:cNvPr id="6" name="TextBox 6"/>
            <p:cNvSpPr txBox="1"/>
            <p:nvPr/>
          </p:nvSpPr>
          <p:spPr>
            <a:xfrm>
              <a:off x="0" y="-47625"/>
              <a:ext cx="3885635" cy="1836945"/>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8" name="TextBox 8"/>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9" name="TextBox 9"/>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0" name="TextBox 10"/>
          <p:cNvSpPr txBox="1"/>
          <p:nvPr/>
        </p:nvSpPr>
        <p:spPr>
          <a:xfrm>
            <a:off x="1637454" y="3054985"/>
            <a:ext cx="13641148" cy="568007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Bilgisayar ağlarının graf teorisi kullanılarak modellenmesi ve NetworkX kütüphanesi ile düğüm–kenar tabanlı bir topoloji oluşturulması öğrenilmiştir.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Ağ düğümlerine işlem gecikmesi ve güvenilirlik, bağlantılara ise bant genişliği, iletim gecikmesi ve hat güvenilirliği gibi QoS niteliklerinin atanması gerçekleştirilmiştir.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QoS metriklerinin çok amaçlı bir optimizasyon problemi kapsamında ele alınarak, gecikme, güvenilirlik ve kaynak maliyetlerinin ağırlıklı tek bir maliyet fonksiyonuna dönüştürülmesi sağlanmıştır.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Genetik Algoritma, Q-Learning ve Ant Colony Optimization algoritmalarının klasik en kısa yol yaklaşımlarından bağımsız olarak ağ yönlendirme problemine uyarlanması deneyimlenmiştir.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Bant genişliği talebi (demand) kısıtının farklı algoritmalara entegre edilmesi ve yalnızca talebi karşılayan yolların geçerli çözüm olarak değerlendirilmesi sağlanmıştır.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PyQt5 tabanlı grafik arayüz kullanılarak algoritma parametrelerinin dinamik olarak ayarlanması ve elde edilen sonuçların görsel olarak analiz edilmesi öğrenilmiştir.</a:t>
            </a:r>
          </a:p>
        </p:txBody>
      </p:sp>
      <p:sp>
        <p:nvSpPr>
          <p:cNvPr id="11" name="TextBox 11"/>
          <p:cNvSpPr txBox="1"/>
          <p:nvPr/>
        </p:nvSpPr>
        <p:spPr>
          <a:xfrm>
            <a:off x="1296678" y="1295400"/>
            <a:ext cx="6459937" cy="1035685"/>
          </a:xfrm>
          <a:prstGeom prst="rect">
            <a:avLst/>
          </a:prstGeom>
        </p:spPr>
        <p:txBody>
          <a:bodyPr lIns="0" tIns="0" rIns="0" bIns="0" rtlCol="0" anchor="t">
            <a:spAutoFit/>
          </a:bodyPr>
          <a:lstStyle/>
          <a:p>
            <a:pPr algn="l">
              <a:lnSpc>
                <a:spcPts val="8539"/>
              </a:lnSpc>
            </a:pPr>
            <a:r>
              <a:rPr lang="en-US" sz="6099" b="1">
                <a:solidFill>
                  <a:srgbClr val="0E0E0E"/>
                </a:solidFill>
                <a:latin typeface="Aileron Bold"/>
                <a:ea typeface="Aileron Bold"/>
                <a:cs typeface="Aileron Bold"/>
                <a:sym typeface="Aileron Bold"/>
              </a:rPr>
              <a:t>Öğrenim Süreci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1247632" y="2712085"/>
            <a:ext cx="14753272" cy="6231074"/>
            <a:chOff x="0" y="0"/>
            <a:chExt cx="3885635" cy="1641106"/>
          </a:xfrm>
        </p:grpSpPr>
        <p:sp>
          <p:nvSpPr>
            <p:cNvPr id="5" name="Freeform 5"/>
            <p:cNvSpPr/>
            <p:nvPr/>
          </p:nvSpPr>
          <p:spPr>
            <a:xfrm>
              <a:off x="0" y="0"/>
              <a:ext cx="3885635" cy="1641106"/>
            </a:xfrm>
            <a:custGeom>
              <a:avLst/>
              <a:gdLst/>
              <a:ahLst/>
              <a:cxnLst/>
              <a:rect l="l" t="t" r="r" b="b"/>
              <a:pathLst>
                <a:path w="3885635" h="1641106">
                  <a:moveTo>
                    <a:pt x="20990" y="0"/>
                  </a:moveTo>
                  <a:lnTo>
                    <a:pt x="3864645" y="0"/>
                  </a:lnTo>
                  <a:cubicBezTo>
                    <a:pt x="3870212" y="0"/>
                    <a:pt x="3875551" y="2211"/>
                    <a:pt x="3879487" y="6148"/>
                  </a:cubicBezTo>
                  <a:cubicBezTo>
                    <a:pt x="3883424" y="10084"/>
                    <a:pt x="3885635" y="15423"/>
                    <a:pt x="3885635" y="20990"/>
                  </a:cubicBezTo>
                  <a:lnTo>
                    <a:pt x="3885635" y="1620116"/>
                  </a:lnTo>
                  <a:cubicBezTo>
                    <a:pt x="3885635" y="1625683"/>
                    <a:pt x="3883424" y="1631022"/>
                    <a:pt x="3879487" y="1634958"/>
                  </a:cubicBezTo>
                  <a:cubicBezTo>
                    <a:pt x="3875551" y="1638895"/>
                    <a:pt x="3870212" y="1641106"/>
                    <a:pt x="3864645" y="1641106"/>
                  </a:cubicBezTo>
                  <a:lnTo>
                    <a:pt x="20990" y="1641106"/>
                  </a:lnTo>
                  <a:cubicBezTo>
                    <a:pt x="9398" y="1641106"/>
                    <a:pt x="0" y="1631708"/>
                    <a:pt x="0" y="1620116"/>
                  </a:cubicBezTo>
                  <a:lnTo>
                    <a:pt x="0" y="20990"/>
                  </a:lnTo>
                  <a:cubicBezTo>
                    <a:pt x="0" y="9398"/>
                    <a:pt x="9398" y="0"/>
                    <a:pt x="20990" y="0"/>
                  </a:cubicBezTo>
                  <a:close/>
                </a:path>
              </a:pathLst>
            </a:custGeom>
            <a:solidFill>
              <a:srgbClr val="E7E7E7"/>
            </a:solidFill>
          </p:spPr>
          <p:txBody>
            <a:bodyPr/>
            <a:lstStyle/>
            <a:p>
              <a:endParaRPr lang="tr-TR"/>
            </a:p>
          </p:txBody>
        </p:sp>
        <p:sp>
          <p:nvSpPr>
            <p:cNvPr id="6" name="TextBox 6"/>
            <p:cNvSpPr txBox="1"/>
            <p:nvPr/>
          </p:nvSpPr>
          <p:spPr>
            <a:xfrm>
              <a:off x="0" y="-47625"/>
              <a:ext cx="3885635" cy="1688731"/>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8" name="TextBox 8"/>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9" name="TextBox 9"/>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0" name="TextBox 10"/>
          <p:cNvSpPr txBox="1"/>
          <p:nvPr/>
        </p:nvSpPr>
        <p:spPr>
          <a:xfrm>
            <a:off x="1637454" y="3054985"/>
            <a:ext cx="13641148" cy="5241925"/>
          </a:xfrm>
          <a:prstGeom prst="rect">
            <a:avLst/>
          </a:prstGeom>
        </p:spPr>
        <p:txBody>
          <a:bodyPr lIns="0" tIns="0" rIns="0" bIns="0" rtlCol="0" anchor="t">
            <a:spAutoFit/>
          </a:bodyPr>
          <a:lstStyle/>
          <a:p>
            <a:pPr marL="539749" lvl="1" indent="-269875" algn="just">
              <a:lnSpc>
                <a:spcPts val="3499"/>
              </a:lnSpc>
              <a:buFont typeface="Arial"/>
              <a:buChar char="•"/>
            </a:pPr>
            <a:r>
              <a:rPr lang="en-US" sz="2499">
                <a:solidFill>
                  <a:srgbClr val="0E0E0E"/>
                </a:solidFill>
                <a:latin typeface="Aileron"/>
                <a:ea typeface="Aileron"/>
                <a:cs typeface="Aileron"/>
                <a:sym typeface="Aileron"/>
              </a:rPr>
              <a:t>En kısa yol yaklaşımlarının çözüm uzayını domine etmesini engellemek amacıyla sezgisel algoritmaların dikkatli şekilde tasarlanması gerekmiştir.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Genetik algoritmada klon çözümlerin popülasyonda aşırı çoğalması problemi ile karşılaşılmış ve bu durum fitness sharing ve seçilim baskısının azaltılmasıyla giderilmiştir.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Q-Learning algoritmasında ödül fonksiyonunun uygun ölçeklenmemesi durumunda öğrenme sürecinin kararsız hâle geldiği gözlemlenmiştir.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Ant Colony Optimization algoritmasında feromon buharlaşma oranı ve elitist güncelleme parametrelerinin çözüm kalitesi üzerinde yüksek hassasiyete sahip olduğu görülmüştür.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Farklı algoritmaların çalışma süreleri ile elde edilen çözüm kaliteleri arasında denge kurulması, çok amaçlı optimizasyon açısından önemli bir zorluk oluşturmuştur.</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 Bant genişliği kısıtlarının sıkı olduğu senaryolarda, geçerli yol bulunamaması durumlarının ele alınması ek kontrol mekanizmaları gerektirmiştir.</a:t>
            </a:r>
          </a:p>
        </p:txBody>
      </p:sp>
      <p:sp>
        <p:nvSpPr>
          <p:cNvPr id="11" name="TextBox 11"/>
          <p:cNvSpPr txBox="1"/>
          <p:nvPr/>
        </p:nvSpPr>
        <p:spPr>
          <a:xfrm>
            <a:off x="1296678" y="1295400"/>
            <a:ext cx="8530860" cy="1035685"/>
          </a:xfrm>
          <a:prstGeom prst="rect">
            <a:avLst/>
          </a:prstGeom>
        </p:spPr>
        <p:txBody>
          <a:bodyPr lIns="0" tIns="0" rIns="0" bIns="0" rtlCol="0" anchor="t">
            <a:spAutoFit/>
          </a:bodyPr>
          <a:lstStyle/>
          <a:p>
            <a:pPr algn="l">
              <a:lnSpc>
                <a:spcPts val="8539"/>
              </a:lnSpc>
            </a:pPr>
            <a:r>
              <a:rPr lang="en-US" sz="6099" b="1">
                <a:solidFill>
                  <a:srgbClr val="0E0E0E"/>
                </a:solidFill>
                <a:latin typeface="Aileron Bold"/>
                <a:ea typeface="Aileron Bold"/>
                <a:cs typeface="Aileron Bold"/>
                <a:sym typeface="Aileron Bold"/>
              </a:rPr>
              <a:t>Karşılaşılan Zorluklar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1247632" y="2712085"/>
            <a:ext cx="15499428" cy="6253584"/>
            <a:chOff x="0" y="0"/>
            <a:chExt cx="3885635" cy="1567745"/>
          </a:xfrm>
        </p:grpSpPr>
        <p:sp>
          <p:nvSpPr>
            <p:cNvPr id="5" name="Freeform 5"/>
            <p:cNvSpPr/>
            <p:nvPr/>
          </p:nvSpPr>
          <p:spPr>
            <a:xfrm>
              <a:off x="0" y="0"/>
              <a:ext cx="3885635" cy="1567745"/>
            </a:xfrm>
            <a:custGeom>
              <a:avLst/>
              <a:gdLst/>
              <a:ahLst/>
              <a:cxnLst/>
              <a:rect l="l" t="t" r="r" b="b"/>
              <a:pathLst>
                <a:path w="3885635" h="1567745">
                  <a:moveTo>
                    <a:pt x="19980" y="0"/>
                  </a:moveTo>
                  <a:lnTo>
                    <a:pt x="3865656" y="0"/>
                  </a:lnTo>
                  <a:cubicBezTo>
                    <a:pt x="3870954" y="0"/>
                    <a:pt x="3876036" y="2105"/>
                    <a:pt x="3879783" y="5852"/>
                  </a:cubicBezTo>
                  <a:cubicBezTo>
                    <a:pt x="3883530" y="9599"/>
                    <a:pt x="3885635" y="14681"/>
                    <a:pt x="3885635" y="19980"/>
                  </a:cubicBezTo>
                  <a:lnTo>
                    <a:pt x="3885635" y="1547765"/>
                  </a:lnTo>
                  <a:cubicBezTo>
                    <a:pt x="3885635" y="1553064"/>
                    <a:pt x="3883530" y="1558146"/>
                    <a:pt x="3879783" y="1561893"/>
                  </a:cubicBezTo>
                  <a:cubicBezTo>
                    <a:pt x="3876036" y="1565640"/>
                    <a:pt x="3870954" y="1567745"/>
                    <a:pt x="3865656" y="1567745"/>
                  </a:cubicBezTo>
                  <a:lnTo>
                    <a:pt x="19980" y="1567745"/>
                  </a:lnTo>
                  <a:cubicBezTo>
                    <a:pt x="14681" y="1567745"/>
                    <a:pt x="9599" y="1565640"/>
                    <a:pt x="5852" y="1561893"/>
                  </a:cubicBezTo>
                  <a:cubicBezTo>
                    <a:pt x="2105" y="1558146"/>
                    <a:pt x="0" y="1553064"/>
                    <a:pt x="0" y="1547765"/>
                  </a:cubicBezTo>
                  <a:lnTo>
                    <a:pt x="0" y="19980"/>
                  </a:lnTo>
                  <a:cubicBezTo>
                    <a:pt x="0" y="14681"/>
                    <a:pt x="2105" y="9599"/>
                    <a:pt x="5852" y="5852"/>
                  </a:cubicBezTo>
                  <a:cubicBezTo>
                    <a:pt x="9599" y="2105"/>
                    <a:pt x="14681" y="0"/>
                    <a:pt x="19980" y="0"/>
                  </a:cubicBezTo>
                  <a:close/>
                </a:path>
              </a:pathLst>
            </a:custGeom>
            <a:solidFill>
              <a:srgbClr val="E7E7E7"/>
            </a:solidFill>
          </p:spPr>
          <p:txBody>
            <a:bodyPr/>
            <a:lstStyle/>
            <a:p>
              <a:endParaRPr lang="tr-TR"/>
            </a:p>
          </p:txBody>
        </p:sp>
        <p:sp>
          <p:nvSpPr>
            <p:cNvPr id="6" name="TextBox 6"/>
            <p:cNvSpPr txBox="1"/>
            <p:nvPr/>
          </p:nvSpPr>
          <p:spPr>
            <a:xfrm>
              <a:off x="0" y="-47625"/>
              <a:ext cx="3885635" cy="1615370"/>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8" name="TextBox 8"/>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9" name="TextBox 9"/>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0" name="TextBox 10"/>
          <p:cNvSpPr txBox="1"/>
          <p:nvPr/>
        </p:nvSpPr>
        <p:spPr>
          <a:xfrm>
            <a:off x="1657170" y="3074736"/>
            <a:ext cx="14331058" cy="5241925"/>
          </a:xfrm>
          <a:prstGeom prst="rect">
            <a:avLst/>
          </a:prstGeom>
        </p:spPr>
        <p:txBody>
          <a:bodyPr lIns="0" tIns="0" rIns="0" bIns="0" rtlCol="0" anchor="t">
            <a:spAutoFit/>
          </a:bodyPr>
          <a:lstStyle/>
          <a:p>
            <a:pPr algn="just">
              <a:lnSpc>
                <a:spcPts val="3499"/>
              </a:lnSpc>
            </a:pPr>
            <a:r>
              <a:rPr lang="en-US" sz="2499" b="1">
                <a:solidFill>
                  <a:srgbClr val="0E0E0E"/>
                </a:solidFill>
                <a:latin typeface="Aileron Bold"/>
                <a:ea typeface="Aileron Bold"/>
                <a:cs typeface="Aileron Bold"/>
                <a:sym typeface="Aileron Bold"/>
              </a:rPr>
              <a:t>Performans Karşılaştırması</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Genetik Algoritma (GA): Karmaşık ağlarda (250 düğüm) en kaliteli ve en düşük maliyetli rotayı buldu, ancak işlem süresi daha uzun.</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Q-Learning: En hızlı sonuç veren yöntem oldu, gerçek zamanlı uygulamalar için ideal.</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ACO: Küçük ağlarda (20 düğüm) çok başarılıyken, ağ büyüdükçe performansı düştü.</a:t>
            </a:r>
          </a:p>
          <a:p>
            <a:pPr algn="just">
              <a:lnSpc>
                <a:spcPts val="3499"/>
              </a:lnSpc>
            </a:pPr>
            <a:r>
              <a:rPr lang="en-US" sz="2499" b="1">
                <a:solidFill>
                  <a:srgbClr val="0E0E0E"/>
                </a:solidFill>
                <a:latin typeface="Aileron Bold"/>
                <a:ea typeface="Aileron Bold"/>
                <a:cs typeface="Aileron Bold"/>
                <a:sym typeface="Aileron Bold"/>
              </a:rPr>
              <a:t>Proje Kazanımları</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NP-Zor Problemler: Rotalama problemlerinin deterministik yöntemlerle değil, sezgisel (heuristic) yöntemlerle daha verimli çözüldüğü anlaşıldı.</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Yapay Zeka Entegrasyonu: Teorik ağ bilgilerinin (OSPF, Dijkstra) modern AI teknikleri (Pekiştirmeli Öğrenme) ile nasıl birleştirileceği deneyimlendi.</a:t>
            </a:r>
          </a:p>
          <a:p>
            <a:pPr marL="539749" lvl="1" indent="-269875" algn="just">
              <a:lnSpc>
                <a:spcPts val="3499"/>
              </a:lnSpc>
              <a:buFont typeface="Arial"/>
              <a:buChar char="•"/>
            </a:pPr>
            <a:r>
              <a:rPr lang="en-US" sz="2499">
                <a:solidFill>
                  <a:srgbClr val="0E0E0E"/>
                </a:solidFill>
                <a:latin typeface="Aileron"/>
                <a:ea typeface="Aileron"/>
                <a:cs typeface="Aileron"/>
                <a:sym typeface="Aileron"/>
              </a:rPr>
              <a:t>Ölçeklenebilirlik: Bir çözümün küçük ağda çalışmasının, büyük ağda çalışacağını garanti etmediği; ölçeklenebilirliğin önemi kavrandı.</a:t>
            </a:r>
          </a:p>
        </p:txBody>
      </p:sp>
      <p:sp>
        <p:nvSpPr>
          <p:cNvPr id="11" name="TextBox 11"/>
          <p:cNvSpPr txBox="1"/>
          <p:nvPr/>
        </p:nvSpPr>
        <p:spPr>
          <a:xfrm>
            <a:off x="1296678" y="1295400"/>
            <a:ext cx="12109957" cy="1035685"/>
          </a:xfrm>
          <a:prstGeom prst="rect">
            <a:avLst/>
          </a:prstGeom>
        </p:spPr>
        <p:txBody>
          <a:bodyPr lIns="0" tIns="0" rIns="0" bIns="0" rtlCol="0" anchor="t">
            <a:spAutoFit/>
          </a:bodyPr>
          <a:lstStyle/>
          <a:p>
            <a:pPr algn="l">
              <a:lnSpc>
                <a:spcPts val="8539"/>
              </a:lnSpc>
            </a:pPr>
            <a:r>
              <a:rPr lang="en-US" sz="6099" b="1">
                <a:solidFill>
                  <a:srgbClr val="0E0E0E"/>
                </a:solidFill>
                <a:latin typeface="Aileron Bold"/>
                <a:ea typeface="Aileron Bold"/>
                <a:cs typeface="Aileron Bold"/>
                <a:sym typeface="Aileron Bold"/>
              </a:rPr>
              <a:t>Sonuçlar ve Öğrenim Çıktıları</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tr-TR"/>
          </a:p>
        </p:txBody>
      </p:sp>
      <p:sp>
        <p:nvSpPr>
          <p:cNvPr id="3" name="AutoShape 3"/>
          <p:cNvSpPr/>
          <p:nvPr/>
        </p:nvSpPr>
        <p:spPr>
          <a:xfrm>
            <a:off x="-131783" y="1023938"/>
            <a:ext cx="18551567" cy="0"/>
          </a:xfrm>
          <a:prstGeom prst="line">
            <a:avLst/>
          </a:prstGeom>
          <a:ln w="9525" cap="flat">
            <a:solidFill>
              <a:srgbClr val="FFFFFF">
                <a:alpha val="49804"/>
              </a:srgbClr>
            </a:solidFill>
            <a:prstDash val="solid"/>
            <a:headEnd type="none" w="sm" len="sm"/>
            <a:tailEnd type="none" w="sm" len="sm"/>
          </a:ln>
        </p:spPr>
        <p:txBody>
          <a:bodyPr/>
          <a:lstStyle/>
          <a:p>
            <a:endParaRPr lang="tr-TR"/>
          </a:p>
        </p:txBody>
      </p:sp>
      <p:sp>
        <p:nvSpPr>
          <p:cNvPr id="4" name="Freeform 4"/>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TextBox 5"/>
          <p:cNvSpPr txBox="1"/>
          <p:nvPr/>
        </p:nvSpPr>
        <p:spPr>
          <a:xfrm>
            <a:off x="500624" y="3163583"/>
            <a:ext cx="17284848" cy="3239744"/>
          </a:xfrm>
          <a:prstGeom prst="rect">
            <a:avLst/>
          </a:prstGeom>
        </p:spPr>
        <p:txBody>
          <a:bodyPr lIns="0" tIns="0" rIns="0" bIns="0" rtlCol="0" anchor="t">
            <a:spAutoFit/>
          </a:bodyPr>
          <a:lstStyle/>
          <a:p>
            <a:pPr algn="ctr">
              <a:lnSpc>
                <a:spcPts val="26450"/>
              </a:lnSpc>
            </a:pPr>
            <a:r>
              <a:rPr lang="en-US" sz="18893" spc="-1662">
                <a:solidFill>
                  <a:srgbClr val="FFFFFF"/>
                </a:solidFill>
                <a:latin typeface="Garet"/>
                <a:ea typeface="Garet"/>
                <a:cs typeface="Garet"/>
                <a:sym typeface="Garet"/>
              </a:rPr>
              <a:t>Teşekkürler</a:t>
            </a:r>
          </a:p>
        </p:txBody>
      </p:sp>
      <p:sp>
        <p:nvSpPr>
          <p:cNvPr id="6" name="TextBox 6"/>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F5F5F5"/>
                </a:solidFill>
                <a:latin typeface="Aileron Light"/>
                <a:ea typeface="Aileron Light"/>
                <a:cs typeface="Aileron Light"/>
                <a:sym typeface="Aileron Light"/>
              </a:rPr>
              <a:t>HOME</a:t>
            </a:r>
          </a:p>
        </p:txBody>
      </p:sp>
      <p:sp>
        <p:nvSpPr>
          <p:cNvPr id="7" name="TextBox 7"/>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F5F5F5"/>
                </a:solidFill>
                <a:latin typeface="Aileron Light"/>
                <a:ea typeface="Aileron Light"/>
                <a:cs typeface="Aileron Light"/>
                <a:sym typeface="Aileron Light"/>
              </a:rPr>
              <a:t>ABOUT</a:t>
            </a:r>
          </a:p>
        </p:txBody>
      </p:sp>
      <p:sp>
        <p:nvSpPr>
          <p:cNvPr id="8" name="TextBox 8"/>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F5F5F5"/>
                </a:solidFill>
                <a:latin typeface="Aileron Light"/>
                <a:ea typeface="Aileron Light"/>
                <a:cs typeface="Aileron Light"/>
                <a:sym typeface="Aileron Light"/>
              </a:rPr>
              <a:t>INFO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681871" y="4428327"/>
            <a:ext cx="7867280" cy="5246370"/>
            <a:chOff x="0" y="0"/>
            <a:chExt cx="1218848" cy="812800"/>
          </a:xfrm>
        </p:grpSpPr>
        <p:sp>
          <p:nvSpPr>
            <p:cNvPr id="5" name="Freeform 5"/>
            <p:cNvSpPr/>
            <p:nvPr/>
          </p:nvSpPr>
          <p:spPr>
            <a:xfrm>
              <a:off x="0" y="0"/>
              <a:ext cx="1218848" cy="812800"/>
            </a:xfrm>
            <a:custGeom>
              <a:avLst/>
              <a:gdLst/>
              <a:ahLst/>
              <a:cxnLst/>
              <a:rect l="l" t="t" r="r" b="b"/>
              <a:pathLst>
                <a:path w="1218848" h="812800">
                  <a:moveTo>
                    <a:pt x="39363" y="0"/>
                  </a:moveTo>
                  <a:lnTo>
                    <a:pt x="1179485" y="0"/>
                  </a:lnTo>
                  <a:cubicBezTo>
                    <a:pt x="1201224" y="0"/>
                    <a:pt x="1218848" y="17623"/>
                    <a:pt x="1218848" y="39363"/>
                  </a:cubicBezTo>
                  <a:lnTo>
                    <a:pt x="1218848" y="773437"/>
                  </a:lnTo>
                  <a:cubicBezTo>
                    <a:pt x="1218848" y="783877"/>
                    <a:pt x="1214700" y="793889"/>
                    <a:pt x="1207319" y="801271"/>
                  </a:cubicBezTo>
                  <a:cubicBezTo>
                    <a:pt x="1199937" y="808653"/>
                    <a:pt x="1189925" y="812800"/>
                    <a:pt x="1179485" y="812800"/>
                  </a:cubicBezTo>
                  <a:lnTo>
                    <a:pt x="39363" y="812800"/>
                  </a:lnTo>
                  <a:cubicBezTo>
                    <a:pt x="17623" y="812800"/>
                    <a:pt x="0" y="795177"/>
                    <a:pt x="0" y="773437"/>
                  </a:cubicBezTo>
                  <a:lnTo>
                    <a:pt x="0" y="39363"/>
                  </a:lnTo>
                  <a:cubicBezTo>
                    <a:pt x="0" y="17623"/>
                    <a:pt x="17623" y="0"/>
                    <a:pt x="39363" y="0"/>
                  </a:cubicBezTo>
                  <a:close/>
                </a:path>
              </a:pathLst>
            </a:custGeom>
            <a:blipFill>
              <a:blip r:embed="rId4"/>
              <a:stretch>
                <a:fillRect l="-3011" r="-3011"/>
              </a:stretch>
            </a:blipFill>
          </p:spPr>
          <p:txBody>
            <a:bodyPr/>
            <a:lstStyle/>
            <a:p>
              <a:endParaRPr lang="tr-TR"/>
            </a:p>
          </p:txBody>
        </p:sp>
      </p:grpSp>
      <p:grpSp>
        <p:nvGrpSpPr>
          <p:cNvPr id="6" name="Group 6"/>
          <p:cNvGrpSpPr/>
          <p:nvPr/>
        </p:nvGrpSpPr>
        <p:grpSpPr>
          <a:xfrm>
            <a:off x="9400409" y="4109015"/>
            <a:ext cx="8617471" cy="5959669"/>
            <a:chOff x="0" y="0"/>
            <a:chExt cx="2269622" cy="1569625"/>
          </a:xfrm>
        </p:grpSpPr>
        <p:sp>
          <p:nvSpPr>
            <p:cNvPr id="7" name="Freeform 7"/>
            <p:cNvSpPr/>
            <p:nvPr/>
          </p:nvSpPr>
          <p:spPr>
            <a:xfrm>
              <a:off x="0" y="0"/>
              <a:ext cx="2269622" cy="1569625"/>
            </a:xfrm>
            <a:custGeom>
              <a:avLst/>
              <a:gdLst/>
              <a:ahLst/>
              <a:cxnLst/>
              <a:rect l="l" t="t" r="r" b="b"/>
              <a:pathLst>
                <a:path w="2269622" h="1569625">
                  <a:moveTo>
                    <a:pt x="35936" y="0"/>
                  </a:moveTo>
                  <a:lnTo>
                    <a:pt x="2233686" y="0"/>
                  </a:lnTo>
                  <a:cubicBezTo>
                    <a:pt x="2253533" y="0"/>
                    <a:pt x="2269622" y="16089"/>
                    <a:pt x="2269622" y="35936"/>
                  </a:cubicBezTo>
                  <a:lnTo>
                    <a:pt x="2269622" y="1533689"/>
                  </a:lnTo>
                  <a:cubicBezTo>
                    <a:pt x="2269622" y="1543220"/>
                    <a:pt x="2265836" y="1552360"/>
                    <a:pt x="2259097" y="1559099"/>
                  </a:cubicBezTo>
                  <a:cubicBezTo>
                    <a:pt x="2252357" y="1565839"/>
                    <a:pt x="2243217" y="1569625"/>
                    <a:pt x="2233686" y="1569625"/>
                  </a:cubicBezTo>
                  <a:lnTo>
                    <a:pt x="35936" y="1569625"/>
                  </a:lnTo>
                  <a:cubicBezTo>
                    <a:pt x="16089" y="1569625"/>
                    <a:pt x="0" y="1553536"/>
                    <a:pt x="0" y="1533689"/>
                  </a:cubicBezTo>
                  <a:lnTo>
                    <a:pt x="0" y="35936"/>
                  </a:lnTo>
                  <a:cubicBezTo>
                    <a:pt x="0" y="26405"/>
                    <a:pt x="3786" y="17265"/>
                    <a:pt x="10525" y="10525"/>
                  </a:cubicBezTo>
                  <a:cubicBezTo>
                    <a:pt x="17265" y="3786"/>
                    <a:pt x="26405" y="0"/>
                    <a:pt x="35936" y="0"/>
                  </a:cubicBezTo>
                  <a:close/>
                </a:path>
              </a:pathLst>
            </a:custGeom>
            <a:solidFill>
              <a:srgbClr val="E7E7E7"/>
            </a:solidFill>
          </p:spPr>
          <p:txBody>
            <a:bodyPr/>
            <a:lstStyle/>
            <a:p>
              <a:endParaRPr lang="tr-TR"/>
            </a:p>
          </p:txBody>
        </p:sp>
        <p:sp>
          <p:nvSpPr>
            <p:cNvPr id="8" name="TextBox 8"/>
            <p:cNvSpPr txBox="1"/>
            <p:nvPr/>
          </p:nvSpPr>
          <p:spPr>
            <a:xfrm>
              <a:off x="0" y="-47625"/>
              <a:ext cx="2269622" cy="1617250"/>
            </a:xfrm>
            <a:prstGeom prst="rect">
              <a:avLst/>
            </a:prstGeom>
          </p:spPr>
          <p:txBody>
            <a:bodyPr lIns="50800" tIns="50800" rIns="50800" bIns="50800" rtlCol="0" anchor="ctr"/>
            <a:lstStyle/>
            <a:p>
              <a:pPr algn="ctr">
                <a:lnSpc>
                  <a:spcPts val="2800"/>
                </a:lnSpc>
              </a:pPr>
              <a:endParaRPr/>
            </a:p>
          </p:txBody>
        </p:sp>
      </p:grpSp>
      <p:sp>
        <p:nvSpPr>
          <p:cNvPr id="9" name="TextBox 9"/>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2" name="TextBox 12"/>
          <p:cNvSpPr txBox="1"/>
          <p:nvPr/>
        </p:nvSpPr>
        <p:spPr>
          <a:xfrm>
            <a:off x="681871" y="1345165"/>
            <a:ext cx="16489555" cy="2716532"/>
          </a:xfrm>
          <a:prstGeom prst="rect">
            <a:avLst/>
          </a:prstGeom>
        </p:spPr>
        <p:txBody>
          <a:bodyPr lIns="0" tIns="0" rIns="0" bIns="0" rtlCol="0" anchor="t">
            <a:spAutoFit/>
          </a:bodyPr>
          <a:lstStyle/>
          <a:p>
            <a:pPr algn="ctr">
              <a:lnSpc>
                <a:spcPts val="10919"/>
              </a:lnSpc>
            </a:pPr>
            <a:r>
              <a:rPr lang="en-US" sz="7799" spc="-686">
                <a:solidFill>
                  <a:srgbClr val="0E0E0E"/>
                </a:solidFill>
                <a:latin typeface="Garet"/>
                <a:ea typeface="Garet"/>
                <a:cs typeface="Garet"/>
                <a:sym typeface="Garet"/>
              </a:rPr>
              <a:t>Topoloji Oluşturulması (Topology Construction)</a:t>
            </a:r>
          </a:p>
        </p:txBody>
      </p:sp>
      <p:sp>
        <p:nvSpPr>
          <p:cNvPr id="13" name="TextBox 13"/>
          <p:cNvSpPr txBox="1"/>
          <p:nvPr/>
        </p:nvSpPr>
        <p:spPr>
          <a:xfrm>
            <a:off x="9733784" y="4568027"/>
            <a:ext cx="8126189" cy="1458469"/>
          </a:xfrm>
          <a:prstGeom prst="rect">
            <a:avLst/>
          </a:prstGeom>
        </p:spPr>
        <p:txBody>
          <a:bodyPr lIns="0" tIns="0" rIns="0" bIns="0" rtlCol="0" anchor="t">
            <a:spAutoFit/>
          </a:bodyPr>
          <a:lstStyle/>
          <a:p>
            <a:pPr marL="448308" lvl="1" indent="-224154" algn="just">
              <a:lnSpc>
                <a:spcPts val="2907"/>
              </a:lnSpc>
              <a:buFont typeface="Arial"/>
              <a:buChar char="•"/>
            </a:pPr>
            <a:r>
              <a:rPr lang="en-US" sz="2076">
                <a:solidFill>
                  <a:srgbClr val="0E0E0E"/>
                </a:solidFill>
                <a:latin typeface="Aileron"/>
                <a:ea typeface="Aileron"/>
                <a:cs typeface="Aileron"/>
                <a:sym typeface="Aileron"/>
              </a:rPr>
              <a:t>Ağ topolojisi, Node, Edge ve Demand bilgilerini içeren CSV dosyalarından oluşturulmuştur.</a:t>
            </a:r>
          </a:p>
          <a:p>
            <a:pPr marL="448308" lvl="1" indent="-224154" algn="just">
              <a:lnSpc>
                <a:spcPts val="2907"/>
              </a:lnSpc>
              <a:buFont typeface="Arial"/>
              <a:buChar char="•"/>
            </a:pPr>
            <a:r>
              <a:rPr lang="en-US" sz="2076">
                <a:solidFill>
                  <a:srgbClr val="0E0E0E"/>
                </a:solidFill>
                <a:latin typeface="Aileron"/>
                <a:ea typeface="Aileron"/>
                <a:cs typeface="Aileron"/>
                <a:sym typeface="Aileron"/>
              </a:rPr>
              <a:t> • CSV dosyaları pandas ile okunmuş, yerel ondalık ayırıcı farklılıklarını gidermek için veri temizleme uygulanmıştır.</a:t>
            </a:r>
          </a:p>
        </p:txBody>
      </p:sp>
      <p:sp>
        <p:nvSpPr>
          <p:cNvPr id="14" name="TextBox 14"/>
          <p:cNvSpPr txBox="1"/>
          <p:nvPr/>
        </p:nvSpPr>
        <p:spPr>
          <a:xfrm>
            <a:off x="9726556" y="4193377"/>
            <a:ext cx="6459937" cy="422275"/>
          </a:xfrm>
          <a:prstGeom prst="rect">
            <a:avLst/>
          </a:prstGeom>
        </p:spPr>
        <p:txBody>
          <a:bodyPr lIns="0" tIns="0" rIns="0" bIns="0" rtlCol="0" anchor="t">
            <a:spAutoFit/>
          </a:bodyPr>
          <a:lstStyle/>
          <a:p>
            <a:pPr algn="l">
              <a:lnSpc>
                <a:spcPts val="3499"/>
              </a:lnSpc>
            </a:pPr>
            <a:r>
              <a:rPr lang="en-US" sz="2499" b="1">
                <a:solidFill>
                  <a:srgbClr val="0E0E0E"/>
                </a:solidFill>
                <a:latin typeface="Aileron Bold"/>
                <a:ea typeface="Aileron Bold"/>
                <a:cs typeface="Aileron Bold"/>
                <a:sym typeface="Aileron Bold"/>
              </a:rPr>
              <a:t>Veri Kaynakları ve Ön İşleme</a:t>
            </a:r>
          </a:p>
        </p:txBody>
      </p:sp>
      <p:sp>
        <p:nvSpPr>
          <p:cNvPr id="15" name="TextBox 15"/>
          <p:cNvSpPr txBox="1"/>
          <p:nvPr/>
        </p:nvSpPr>
        <p:spPr>
          <a:xfrm>
            <a:off x="9670529" y="6159846"/>
            <a:ext cx="4821548" cy="422275"/>
          </a:xfrm>
          <a:prstGeom prst="rect">
            <a:avLst/>
          </a:prstGeom>
        </p:spPr>
        <p:txBody>
          <a:bodyPr lIns="0" tIns="0" rIns="0" bIns="0" rtlCol="0" anchor="t">
            <a:spAutoFit/>
          </a:bodyPr>
          <a:lstStyle/>
          <a:p>
            <a:pPr algn="l">
              <a:lnSpc>
                <a:spcPts val="3499"/>
              </a:lnSpc>
            </a:pPr>
            <a:r>
              <a:rPr lang="en-US" sz="2499" b="1">
                <a:solidFill>
                  <a:srgbClr val="0E0E0E"/>
                </a:solidFill>
                <a:latin typeface="Aileron Bold"/>
                <a:ea typeface="Aileron Bold"/>
                <a:cs typeface="Aileron Bold"/>
                <a:sym typeface="Aileron Bold"/>
              </a:rPr>
              <a:t>Topoloji Kurulumu</a:t>
            </a:r>
          </a:p>
        </p:txBody>
      </p:sp>
      <p:sp>
        <p:nvSpPr>
          <p:cNvPr id="16" name="TextBox 16"/>
          <p:cNvSpPr txBox="1"/>
          <p:nvPr/>
        </p:nvSpPr>
        <p:spPr>
          <a:xfrm>
            <a:off x="9642436" y="6820246"/>
            <a:ext cx="8133416" cy="2190262"/>
          </a:xfrm>
          <a:prstGeom prst="rect">
            <a:avLst/>
          </a:prstGeom>
        </p:spPr>
        <p:txBody>
          <a:bodyPr lIns="0" tIns="0" rIns="0" bIns="0" rtlCol="0" anchor="t">
            <a:spAutoFit/>
          </a:bodyPr>
          <a:lstStyle/>
          <a:p>
            <a:pPr marL="448308" lvl="1" indent="-224154" algn="just">
              <a:lnSpc>
                <a:spcPts val="2907"/>
              </a:lnSpc>
              <a:buFont typeface="Arial"/>
              <a:buChar char="•"/>
            </a:pPr>
            <a:r>
              <a:rPr lang="en-US" sz="2076">
                <a:solidFill>
                  <a:srgbClr val="0E0E0E"/>
                </a:solidFill>
                <a:latin typeface="Aileron"/>
                <a:ea typeface="Aileron"/>
                <a:cs typeface="Aileron"/>
                <a:sym typeface="Aileron"/>
              </a:rPr>
              <a:t>Her düğüm, işlem gecikmesi ve güvenilirlik değerleriyle birlikte grafa eklenmiştir.</a:t>
            </a:r>
          </a:p>
          <a:p>
            <a:pPr marL="448308" lvl="1" indent="-224154" algn="just">
              <a:lnSpc>
                <a:spcPts val="2907"/>
              </a:lnSpc>
              <a:buFont typeface="Arial"/>
              <a:buChar char="•"/>
            </a:pPr>
            <a:r>
              <a:rPr lang="en-US" sz="2076">
                <a:solidFill>
                  <a:srgbClr val="0E0E0E"/>
                </a:solidFill>
                <a:latin typeface="Aileron"/>
                <a:ea typeface="Aileron"/>
                <a:cs typeface="Aileron"/>
                <a:sym typeface="Aileron"/>
              </a:rPr>
              <a:t> • Her bağlantı, bant genişliği, iletim gecikmesi ve hat güvenilirliği gibi QoS parametreleri ile tanımlanmıştır.</a:t>
            </a:r>
          </a:p>
          <a:p>
            <a:pPr marL="448308" lvl="1" indent="-224154" algn="just">
              <a:lnSpc>
                <a:spcPts val="2907"/>
              </a:lnSpc>
              <a:buFont typeface="Arial"/>
              <a:buChar char="•"/>
            </a:pPr>
            <a:r>
              <a:rPr lang="en-US" sz="2076">
                <a:solidFill>
                  <a:srgbClr val="0E0E0E"/>
                </a:solidFill>
                <a:latin typeface="Aileron"/>
                <a:ea typeface="Aileron"/>
                <a:cs typeface="Aileron"/>
                <a:sym typeface="Aileron"/>
              </a:rPr>
              <a:t> • Oluşturulan topoloji, spring layout algoritması kullanılarak görselleştirilmiş ve doğrulanmıştır.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10089717" y="4757839"/>
            <a:ext cx="4827321" cy="3034318"/>
            <a:chOff x="0" y="0"/>
            <a:chExt cx="1271393" cy="799162"/>
          </a:xfrm>
        </p:grpSpPr>
        <p:sp>
          <p:nvSpPr>
            <p:cNvPr id="5" name="Freeform 5"/>
            <p:cNvSpPr/>
            <p:nvPr/>
          </p:nvSpPr>
          <p:spPr>
            <a:xfrm>
              <a:off x="0" y="0"/>
              <a:ext cx="1271393" cy="799162"/>
            </a:xfrm>
            <a:custGeom>
              <a:avLst/>
              <a:gdLst/>
              <a:ahLst/>
              <a:cxnLst/>
              <a:rect l="l" t="t" r="r" b="b"/>
              <a:pathLst>
                <a:path w="1271393" h="799162">
                  <a:moveTo>
                    <a:pt x="64151" y="0"/>
                  </a:moveTo>
                  <a:lnTo>
                    <a:pt x="1207242" y="0"/>
                  </a:lnTo>
                  <a:cubicBezTo>
                    <a:pt x="1242672" y="0"/>
                    <a:pt x="1271393" y="28721"/>
                    <a:pt x="1271393" y="64151"/>
                  </a:cubicBezTo>
                  <a:lnTo>
                    <a:pt x="1271393" y="735011"/>
                  </a:lnTo>
                  <a:cubicBezTo>
                    <a:pt x="1271393" y="770441"/>
                    <a:pt x="1242672" y="799162"/>
                    <a:pt x="1207242" y="799162"/>
                  </a:cubicBezTo>
                  <a:lnTo>
                    <a:pt x="64151" y="799162"/>
                  </a:lnTo>
                  <a:cubicBezTo>
                    <a:pt x="28721" y="799162"/>
                    <a:pt x="0" y="770441"/>
                    <a:pt x="0" y="735011"/>
                  </a:cubicBezTo>
                  <a:lnTo>
                    <a:pt x="0" y="64151"/>
                  </a:lnTo>
                  <a:cubicBezTo>
                    <a:pt x="0" y="28721"/>
                    <a:pt x="28721" y="0"/>
                    <a:pt x="64151" y="0"/>
                  </a:cubicBezTo>
                  <a:close/>
                </a:path>
              </a:pathLst>
            </a:custGeom>
            <a:solidFill>
              <a:srgbClr val="E7E7E7"/>
            </a:solidFill>
          </p:spPr>
          <p:txBody>
            <a:bodyPr/>
            <a:lstStyle/>
            <a:p>
              <a:endParaRPr lang="tr-TR"/>
            </a:p>
          </p:txBody>
        </p:sp>
        <p:sp>
          <p:nvSpPr>
            <p:cNvPr id="6" name="TextBox 6"/>
            <p:cNvSpPr txBox="1"/>
            <p:nvPr/>
          </p:nvSpPr>
          <p:spPr>
            <a:xfrm>
              <a:off x="0" y="-47625"/>
              <a:ext cx="1271393" cy="846787"/>
            </a:xfrm>
            <a:prstGeom prst="rect">
              <a:avLst/>
            </a:prstGeom>
          </p:spPr>
          <p:txBody>
            <a:bodyPr lIns="50800" tIns="50800" rIns="50800" bIns="50800" rtlCol="0" anchor="ctr"/>
            <a:lstStyle/>
            <a:p>
              <a:pPr algn="ctr">
                <a:lnSpc>
                  <a:spcPts val="2800"/>
                </a:lnSpc>
              </a:pPr>
              <a:endParaRPr/>
            </a:p>
          </p:txBody>
        </p:sp>
      </p:grpSp>
      <p:sp>
        <p:nvSpPr>
          <p:cNvPr id="7" name="TextBox 7"/>
          <p:cNvSpPr txBox="1"/>
          <p:nvPr/>
        </p:nvSpPr>
        <p:spPr>
          <a:xfrm>
            <a:off x="775690" y="1876913"/>
            <a:ext cx="7278685" cy="841885"/>
          </a:xfrm>
          <a:prstGeom prst="rect">
            <a:avLst/>
          </a:prstGeom>
        </p:spPr>
        <p:txBody>
          <a:bodyPr lIns="0" tIns="0" rIns="0" bIns="0" rtlCol="0" anchor="t">
            <a:spAutoFit/>
          </a:bodyPr>
          <a:lstStyle/>
          <a:p>
            <a:pPr algn="l">
              <a:lnSpc>
                <a:spcPts val="6466"/>
              </a:lnSpc>
            </a:pPr>
            <a:r>
              <a:rPr lang="en-US" sz="6100" spc="-536">
                <a:solidFill>
                  <a:srgbClr val="0E0E0E"/>
                </a:solidFill>
                <a:latin typeface="Garet"/>
                <a:ea typeface="Garet"/>
                <a:cs typeface="Garet"/>
                <a:sym typeface="Garet"/>
              </a:rPr>
              <a:t>Metrikler</a:t>
            </a:r>
          </a:p>
        </p:txBody>
      </p:sp>
      <p:grpSp>
        <p:nvGrpSpPr>
          <p:cNvPr id="10" name="Group 10"/>
          <p:cNvGrpSpPr/>
          <p:nvPr/>
        </p:nvGrpSpPr>
        <p:grpSpPr>
          <a:xfrm>
            <a:off x="2176598" y="4748205"/>
            <a:ext cx="4827321" cy="3443791"/>
            <a:chOff x="0" y="0"/>
            <a:chExt cx="1271393" cy="907007"/>
          </a:xfrm>
        </p:grpSpPr>
        <p:sp>
          <p:nvSpPr>
            <p:cNvPr id="11" name="Freeform 11"/>
            <p:cNvSpPr/>
            <p:nvPr/>
          </p:nvSpPr>
          <p:spPr>
            <a:xfrm>
              <a:off x="0" y="0"/>
              <a:ext cx="1271393" cy="907007"/>
            </a:xfrm>
            <a:custGeom>
              <a:avLst/>
              <a:gdLst/>
              <a:ahLst/>
              <a:cxnLst/>
              <a:rect l="l" t="t" r="r" b="b"/>
              <a:pathLst>
                <a:path w="1271393" h="907007">
                  <a:moveTo>
                    <a:pt x="64151" y="0"/>
                  </a:moveTo>
                  <a:lnTo>
                    <a:pt x="1207242" y="0"/>
                  </a:lnTo>
                  <a:cubicBezTo>
                    <a:pt x="1242672" y="0"/>
                    <a:pt x="1271393" y="28721"/>
                    <a:pt x="1271393" y="64151"/>
                  </a:cubicBezTo>
                  <a:lnTo>
                    <a:pt x="1271393" y="842856"/>
                  </a:lnTo>
                  <a:cubicBezTo>
                    <a:pt x="1271393" y="878285"/>
                    <a:pt x="1242672" y="907007"/>
                    <a:pt x="1207242" y="907007"/>
                  </a:cubicBezTo>
                  <a:lnTo>
                    <a:pt x="64151" y="907007"/>
                  </a:lnTo>
                  <a:cubicBezTo>
                    <a:pt x="28721" y="907007"/>
                    <a:pt x="0" y="878285"/>
                    <a:pt x="0" y="842856"/>
                  </a:cubicBezTo>
                  <a:lnTo>
                    <a:pt x="0" y="64151"/>
                  </a:lnTo>
                  <a:cubicBezTo>
                    <a:pt x="0" y="28721"/>
                    <a:pt x="28721" y="0"/>
                    <a:pt x="64151" y="0"/>
                  </a:cubicBezTo>
                  <a:close/>
                </a:path>
              </a:pathLst>
            </a:custGeom>
            <a:solidFill>
              <a:srgbClr val="E7E7E7"/>
            </a:solidFill>
          </p:spPr>
          <p:txBody>
            <a:bodyPr/>
            <a:lstStyle/>
            <a:p>
              <a:endParaRPr lang="tr-TR"/>
            </a:p>
          </p:txBody>
        </p:sp>
        <p:sp>
          <p:nvSpPr>
            <p:cNvPr id="12" name="TextBox 12"/>
            <p:cNvSpPr txBox="1"/>
            <p:nvPr/>
          </p:nvSpPr>
          <p:spPr>
            <a:xfrm>
              <a:off x="0" y="-47625"/>
              <a:ext cx="1271393" cy="954632"/>
            </a:xfrm>
            <a:prstGeom prst="rect">
              <a:avLst/>
            </a:prstGeom>
          </p:spPr>
          <p:txBody>
            <a:bodyPr lIns="50800" tIns="50800" rIns="50800" bIns="50800" rtlCol="0" anchor="ctr"/>
            <a:lstStyle/>
            <a:p>
              <a:pPr algn="ctr">
                <a:lnSpc>
                  <a:spcPts val="2800"/>
                </a:lnSpc>
              </a:pPr>
              <a:endParaRPr/>
            </a:p>
          </p:txBody>
        </p:sp>
      </p:grpSp>
      <p:grpSp>
        <p:nvGrpSpPr>
          <p:cNvPr id="13" name="Group 13"/>
          <p:cNvGrpSpPr/>
          <p:nvPr/>
        </p:nvGrpSpPr>
        <p:grpSpPr>
          <a:xfrm>
            <a:off x="595511" y="3099798"/>
            <a:ext cx="15377169" cy="865284"/>
            <a:chOff x="0" y="0"/>
            <a:chExt cx="4049954" cy="227894"/>
          </a:xfrm>
        </p:grpSpPr>
        <p:sp>
          <p:nvSpPr>
            <p:cNvPr id="14" name="Freeform 14"/>
            <p:cNvSpPr/>
            <p:nvPr/>
          </p:nvSpPr>
          <p:spPr>
            <a:xfrm>
              <a:off x="0" y="0"/>
              <a:ext cx="4049954" cy="227894"/>
            </a:xfrm>
            <a:custGeom>
              <a:avLst/>
              <a:gdLst/>
              <a:ahLst/>
              <a:cxnLst/>
              <a:rect l="l" t="t" r="r" b="b"/>
              <a:pathLst>
                <a:path w="4049954" h="227894">
                  <a:moveTo>
                    <a:pt x="20139" y="0"/>
                  </a:moveTo>
                  <a:lnTo>
                    <a:pt x="4029815" y="0"/>
                  </a:lnTo>
                  <a:cubicBezTo>
                    <a:pt x="4035156" y="0"/>
                    <a:pt x="4040279" y="2122"/>
                    <a:pt x="4044055" y="5899"/>
                  </a:cubicBezTo>
                  <a:cubicBezTo>
                    <a:pt x="4047832" y="9675"/>
                    <a:pt x="4049954" y="14798"/>
                    <a:pt x="4049954" y="20139"/>
                  </a:cubicBezTo>
                  <a:lnTo>
                    <a:pt x="4049954" y="207755"/>
                  </a:lnTo>
                  <a:cubicBezTo>
                    <a:pt x="4049954" y="218877"/>
                    <a:pt x="4040937" y="227894"/>
                    <a:pt x="4029815" y="227894"/>
                  </a:cubicBezTo>
                  <a:lnTo>
                    <a:pt x="20139" y="227894"/>
                  </a:lnTo>
                  <a:cubicBezTo>
                    <a:pt x="14798" y="227894"/>
                    <a:pt x="9675" y="225772"/>
                    <a:pt x="5899" y="221995"/>
                  </a:cubicBezTo>
                  <a:cubicBezTo>
                    <a:pt x="2122" y="218218"/>
                    <a:pt x="0" y="213096"/>
                    <a:pt x="0" y="207755"/>
                  </a:cubicBezTo>
                  <a:lnTo>
                    <a:pt x="0" y="20139"/>
                  </a:lnTo>
                  <a:cubicBezTo>
                    <a:pt x="0" y="14798"/>
                    <a:pt x="2122" y="9675"/>
                    <a:pt x="5899" y="5899"/>
                  </a:cubicBezTo>
                  <a:cubicBezTo>
                    <a:pt x="9675" y="2122"/>
                    <a:pt x="14798" y="0"/>
                    <a:pt x="20139" y="0"/>
                  </a:cubicBezTo>
                  <a:close/>
                </a:path>
              </a:pathLst>
            </a:custGeom>
            <a:solidFill>
              <a:srgbClr val="E7E7E7"/>
            </a:solidFill>
          </p:spPr>
          <p:txBody>
            <a:bodyPr/>
            <a:lstStyle/>
            <a:p>
              <a:endParaRPr lang="tr-TR"/>
            </a:p>
          </p:txBody>
        </p:sp>
        <p:sp>
          <p:nvSpPr>
            <p:cNvPr id="15" name="TextBox 15"/>
            <p:cNvSpPr txBox="1"/>
            <p:nvPr/>
          </p:nvSpPr>
          <p:spPr>
            <a:xfrm>
              <a:off x="0" y="-47625"/>
              <a:ext cx="4049954" cy="275519"/>
            </a:xfrm>
            <a:prstGeom prst="rect">
              <a:avLst/>
            </a:prstGeom>
          </p:spPr>
          <p:txBody>
            <a:bodyPr lIns="50800" tIns="50800" rIns="50800" bIns="50800" rtlCol="0" anchor="ctr"/>
            <a:lstStyle/>
            <a:p>
              <a:pPr algn="just">
                <a:lnSpc>
                  <a:spcPts val="2800"/>
                </a:lnSpc>
              </a:pPr>
              <a:r>
                <a:rPr lang="en-US" sz="2000">
                  <a:solidFill>
                    <a:srgbClr val="0E0E0E"/>
                  </a:solidFill>
                  <a:latin typeface="Aileron"/>
                  <a:ea typeface="Aileron"/>
                  <a:cs typeface="Aileron"/>
                  <a:sym typeface="Aileron"/>
                </a:rPr>
                <a:t>Ağ üzerinde seçilen bir yolun performansını, QoS (Quality of Service) yaklaşımıyla analiz ediyoruz.</a:t>
              </a:r>
            </a:p>
          </p:txBody>
        </p:sp>
      </p:grpSp>
      <p:sp>
        <p:nvSpPr>
          <p:cNvPr id="16" name="TextBox 16"/>
          <p:cNvSpPr txBox="1"/>
          <p:nvPr/>
        </p:nvSpPr>
        <p:spPr>
          <a:xfrm>
            <a:off x="10518356" y="5475309"/>
            <a:ext cx="3970042" cy="1673348"/>
          </a:xfrm>
          <a:prstGeom prst="rect">
            <a:avLst/>
          </a:prstGeom>
        </p:spPr>
        <p:txBody>
          <a:bodyPr lIns="0" tIns="0" rIns="0" bIns="0" rtlCol="0" anchor="t">
            <a:spAutoFit/>
          </a:bodyPr>
          <a:lstStyle/>
          <a:p>
            <a:pPr algn="just">
              <a:lnSpc>
                <a:spcPts val="3318"/>
              </a:lnSpc>
            </a:pPr>
            <a:r>
              <a:rPr lang="en-US" sz="2370" dirty="0">
                <a:solidFill>
                  <a:srgbClr val="0E0E0E"/>
                </a:solidFill>
                <a:latin typeface="Aileron"/>
                <a:ea typeface="Aileron"/>
                <a:cs typeface="Aileron"/>
                <a:sym typeface="Aileron"/>
              </a:rPr>
              <a:t>Bu </a:t>
            </a:r>
            <a:r>
              <a:rPr lang="en-US" sz="2370" dirty="0" err="1">
                <a:solidFill>
                  <a:srgbClr val="0E0E0E"/>
                </a:solidFill>
                <a:latin typeface="Aileron"/>
                <a:ea typeface="Aileron"/>
                <a:cs typeface="Aileron"/>
                <a:sym typeface="Aileron"/>
              </a:rPr>
              <a:t>üç</a:t>
            </a:r>
            <a:r>
              <a:rPr lang="en-US" sz="2370" dirty="0">
                <a:solidFill>
                  <a:srgbClr val="0E0E0E"/>
                </a:solidFill>
                <a:latin typeface="Aileron"/>
                <a:ea typeface="Aileron"/>
                <a:cs typeface="Aileron"/>
                <a:sym typeface="Aileron"/>
              </a:rPr>
              <a:t> </a:t>
            </a:r>
            <a:r>
              <a:rPr lang="en-US" sz="2370" dirty="0" err="1">
                <a:solidFill>
                  <a:srgbClr val="0E0E0E"/>
                </a:solidFill>
                <a:latin typeface="Aileron"/>
                <a:ea typeface="Aileron"/>
                <a:cs typeface="Aileron"/>
                <a:sym typeface="Aileron"/>
              </a:rPr>
              <a:t>metrik</a:t>
            </a:r>
            <a:r>
              <a:rPr lang="en-US" sz="2370" dirty="0">
                <a:solidFill>
                  <a:srgbClr val="0E0E0E"/>
                </a:solidFill>
                <a:latin typeface="Aileron"/>
                <a:ea typeface="Aileron"/>
                <a:cs typeface="Aileron"/>
                <a:sym typeface="Aileron"/>
              </a:rPr>
              <a:t> </a:t>
            </a:r>
            <a:r>
              <a:rPr lang="en-US" sz="2370" dirty="0" err="1">
                <a:solidFill>
                  <a:srgbClr val="0E0E0E"/>
                </a:solidFill>
                <a:latin typeface="Aileron"/>
                <a:ea typeface="Aileron"/>
                <a:cs typeface="Aileron"/>
                <a:sym typeface="Aileron"/>
              </a:rPr>
              <a:t>ağ</a:t>
            </a:r>
            <a:r>
              <a:rPr lang="en-US" sz="2370" dirty="0">
                <a:solidFill>
                  <a:srgbClr val="0E0E0E"/>
                </a:solidFill>
                <a:latin typeface="Aileron"/>
                <a:ea typeface="Aileron"/>
                <a:cs typeface="Aileron"/>
                <a:sym typeface="Aileron"/>
              </a:rPr>
              <a:t> </a:t>
            </a:r>
            <a:r>
              <a:rPr lang="en-US" sz="2370" dirty="0" err="1">
                <a:solidFill>
                  <a:srgbClr val="0E0E0E"/>
                </a:solidFill>
                <a:latin typeface="Aileron"/>
                <a:ea typeface="Aileron"/>
                <a:cs typeface="Aileron"/>
                <a:sym typeface="Aileron"/>
              </a:rPr>
              <a:t>literatüründe</a:t>
            </a:r>
            <a:r>
              <a:rPr lang="en-US" sz="2370" dirty="0">
                <a:solidFill>
                  <a:srgbClr val="0E0E0E"/>
                </a:solidFill>
                <a:latin typeface="Aileron"/>
                <a:ea typeface="Aileron"/>
                <a:cs typeface="Aileron"/>
                <a:sym typeface="Aileron"/>
              </a:rPr>
              <a:t> QoS </a:t>
            </a:r>
            <a:r>
              <a:rPr lang="en-US" sz="2370" dirty="0" err="1">
                <a:solidFill>
                  <a:srgbClr val="0E0E0E"/>
                </a:solidFill>
                <a:latin typeface="Aileron"/>
                <a:ea typeface="Aileron"/>
                <a:cs typeface="Aileron"/>
                <a:sym typeface="Aileron"/>
              </a:rPr>
              <a:t>değerlendirmelerinde</a:t>
            </a:r>
            <a:r>
              <a:rPr lang="en-US" sz="2370" dirty="0">
                <a:solidFill>
                  <a:srgbClr val="0E0E0E"/>
                </a:solidFill>
                <a:latin typeface="Aileron"/>
                <a:ea typeface="Aileron"/>
                <a:cs typeface="Aileron"/>
                <a:sym typeface="Aileron"/>
              </a:rPr>
              <a:t> </a:t>
            </a:r>
            <a:r>
              <a:rPr lang="en-US" sz="2370" dirty="0" err="1">
                <a:solidFill>
                  <a:srgbClr val="0E0E0E"/>
                </a:solidFill>
                <a:latin typeface="Aileron"/>
                <a:ea typeface="Aileron"/>
                <a:cs typeface="Aileron"/>
                <a:sym typeface="Aileron"/>
              </a:rPr>
              <a:t>en</a:t>
            </a:r>
            <a:r>
              <a:rPr lang="en-US" sz="2370" dirty="0">
                <a:solidFill>
                  <a:srgbClr val="0E0E0E"/>
                </a:solidFill>
                <a:latin typeface="Aileron"/>
                <a:ea typeface="Aileron"/>
                <a:cs typeface="Aileron"/>
                <a:sym typeface="Aileron"/>
              </a:rPr>
              <a:t> </a:t>
            </a:r>
            <a:r>
              <a:rPr lang="en-US" sz="2370" dirty="0" err="1">
                <a:solidFill>
                  <a:srgbClr val="0E0E0E"/>
                </a:solidFill>
                <a:latin typeface="Aileron"/>
                <a:ea typeface="Aileron"/>
                <a:cs typeface="Aileron"/>
                <a:sym typeface="Aileron"/>
              </a:rPr>
              <a:t>sık</a:t>
            </a:r>
            <a:r>
              <a:rPr lang="en-US" sz="2370" dirty="0">
                <a:solidFill>
                  <a:srgbClr val="0E0E0E"/>
                </a:solidFill>
                <a:latin typeface="Aileron"/>
                <a:ea typeface="Aileron"/>
                <a:cs typeface="Aileron"/>
                <a:sym typeface="Aileron"/>
              </a:rPr>
              <a:t> </a:t>
            </a:r>
            <a:r>
              <a:rPr lang="en-US" sz="2370" dirty="0" err="1">
                <a:solidFill>
                  <a:srgbClr val="0E0E0E"/>
                </a:solidFill>
                <a:latin typeface="Aileron"/>
                <a:ea typeface="Aileron"/>
                <a:cs typeface="Aileron"/>
                <a:sym typeface="Aileron"/>
              </a:rPr>
              <a:t>kullanılan</a:t>
            </a:r>
            <a:r>
              <a:rPr lang="en-US" sz="2370" dirty="0">
                <a:solidFill>
                  <a:srgbClr val="0E0E0E"/>
                </a:solidFill>
                <a:latin typeface="Aileron"/>
                <a:ea typeface="Aileron"/>
                <a:cs typeface="Aileron"/>
                <a:sym typeface="Aileron"/>
              </a:rPr>
              <a:t> </a:t>
            </a:r>
            <a:r>
              <a:rPr lang="en-US" sz="2370" dirty="0" err="1">
                <a:solidFill>
                  <a:srgbClr val="0E0E0E"/>
                </a:solidFill>
                <a:latin typeface="Aileron"/>
                <a:ea typeface="Aileron"/>
                <a:cs typeface="Aileron"/>
                <a:sym typeface="Aileron"/>
              </a:rPr>
              <a:t>metriklerdir</a:t>
            </a:r>
            <a:r>
              <a:rPr lang="en-US" sz="2370" dirty="0">
                <a:solidFill>
                  <a:srgbClr val="0E0E0E"/>
                </a:solidFill>
                <a:latin typeface="Aileron"/>
                <a:ea typeface="Aileron"/>
                <a:cs typeface="Aileron"/>
                <a:sym typeface="Aileron"/>
              </a:rPr>
              <a:t>.</a:t>
            </a:r>
          </a:p>
          <a:p>
            <a:pPr algn="just">
              <a:lnSpc>
                <a:spcPts val="3318"/>
              </a:lnSpc>
            </a:pPr>
            <a:endParaRPr lang="en-US" sz="2370" dirty="0">
              <a:solidFill>
                <a:srgbClr val="0E0E0E"/>
              </a:solidFill>
              <a:latin typeface="Aileron"/>
              <a:ea typeface="Aileron"/>
              <a:cs typeface="Aileron"/>
              <a:sym typeface="Aileron"/>
            </a:endParaRPr>
          </a:p>
        </p:txBody>
      </p:sp>
      <p:sp>
        <p:nvSpPr>
          <p:cNvPr id="17" name="TextBox 17"/>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8" name="TextBox 18"/>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9" name="TextBox 19"/>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20" name="TextBox 20"/>
          <p:cNvSpPr txBox="1"/>
          <p:nvPr/>
        </p:nvSpPr>
        <p:spPr>
          <a:xfrm>
            <a:off x="2605238" y="5646416"/>
            <a:ext cx="3970042" cy="2511548"/>
          </a:xfrm>
          <a:prstGeom prst="rect">
            <a:avLst/>
          </a:prstGeom>
        </p:spPr>
        <p:txBody>
          <a:bodyPr lIns="0" tIns="0" rIns="0" bIns="0" rtlCol="0" anchor="t">
            <a:spAutoFit/>
          </a:bodyPr>
          <a:lstStyle/>
          <a:p>
            <a:pPr marL="511720" lvl="1" indent="-255860" algn="just">
              <a:lnSpc>
                <a:spcPts val="3318"/>
              </a:lnSpc>
              <a:buAutoNum type="arabicPeriod"/>
            </a:pPr>
            <a:r>
              <a:rPr lang="en-US" sz="2370" dirty="0" err="1">
                <a:solidFill>
                  <a:srgbClr val="0E0E0E"/>
                </a:solidFill>
                <a:latin typeface="Aileron"/>
                <a:ea typeface="Aileron"/>
                <a:cs typeface="Aileron"/>
                <a:sym typeface="Aileron"/>
              </a:rPr>
              <a:t>Gecikme</a:t>
            </a:r>
            <a:r>
              <a:rPr lang="en-US" sz="2370" dirty="0">
                <a:solidFill>
                  <a:srgbClr val="0E0E0E"/>
                </a:solidFill>
                <a:latin typeface="Aileron"/>
                <a:ea typeface="Aileron"/>
                <a:cs typeface="Aileron"/>
                <a:sym typeface="Aileron"/>
              </a:rPr>
              <a:t> (Delay)</a:t>
            </a:r>
          </a:p>
          <a:p>
            <a:pPr marL="511720" lvl="1" indent="-255860" algn="just">
              <a:lnSpc>
                <a:spcPts val="3318"/>
              </a:lnSpc>
              <a:buAutoNum type="arabicPeriod"/>
            </a:pPr>
            <a:r>
              <a:rPr lang="en-US" sz="2370" dirty="0" err="1">
                <a:solidFill>
                  <a:srgbClr val="0E0E0E"/>
                </a:solidFill>
                <a:latin typeface="Aileron"/>
                <a:ea typeface="Aileron"/>
                <a:cs typeface="Aileron"/>
                <a:sym typeface="Aileron"/>
              </a:rPr>
              <a:t>Güvenilirlik</a:t>
            </a:r>
            <a:r>
              <a:rPr lang="en-US" sz="2370" dirty="0">
                <a:solidFill>
                  <a:srgbClr val="0E0E0E"/>
                </a:solidFill>
                <a:latin typeface="Aileron"/>
                <a:ea typeface="Aileron"/>
                <a:cs typeface="Aileron"/>
                <a:sym typeface="Aileron"/>
              </a:rPr>
              <a:t> </a:t>
            </a:r>
            <a:r>
              <a:rPr lang="en-US" sz="2370" dirty="0" err="1">
                <a:solidFill>
                  <a:srgbClr val="0E0E0E"/>
                </a:solidFill>
                <a:latin typeface="Aileron"/>
                <a:ea typeface="Aileron"/>
                <a:cs typeface="Aileron"/>
                <a:sym typeface="Aileron"/>
              </a:rPr>
              <a:t>Maliyeti</a:t>
            </a:r>
            <a:r>
              <a:rPr lang="en-US" sz="2370" dirty="0">
                <a:solidFill>
                  <a:srgbClr val="0E0E0E"/>
                </a:solidFill>
                <a:latin typeface="Aileron"/>
                <a:ea typeface="Aileron"/>
                <a:cs typeface="Aileron"/>
                <a:sym typeface="Aileron"/>
              </a:rPr>
              <a:t> (Reliability Cost)</a:t>
            </a:r>
          </a:p>
          <a:p>
            <a:pPr marL="511720" lvl="1" indent="-255860" algn="just">
              <a:lnSpc>
                <a:spcPts val="3318"/>
              </a:lnSpc>
              <a:buAutoNum type="arabicPeriod"/>
            </a:pPr>
            <a:r>
              <a:rPr lang="en-US" sz="2370" dirty="0">
                <a:solidFill>
                  <a:srgbClr val="0E0E0E"/>
                </a:solidFill>
                <a:latin typeface="Aileron"/>
                <a:ea typeface="Aileron"/>
                <a:cs typeface="Aileron"/>
                <a:sym typeface="Aileron"/>
              </a:rPr>
              <a:t>Kaynak </a:t>
            </a:r>
            <a:r>
              <a:rPr lang="en-US" sz="2370" dirty="0" err="1">
                <a:solidFill>
                  <a:srgbClr val="0E0E0E"/>
                </a:solidFill>
                <a:latin typeface="Aileron"/>
                <a:ea typeface="Aileron"/>
                <a:cs typeface="Aileron"/>
                <a:sym typeface="Aileron"/>
              </a:rPr>
              <a:t>Maliyeti</a:t>
            </a:r>
            <a:r>
              <a:rPr lang="en-US" sz="2370" dirty="0">
                <a:solidFill>
                  <a:srgbClr val="0E0E0E"/>
                </a:solidFill>
                <a:latin typeface="Aileron"/>
                <a:ea typeface="Aileron"/>
                <a:cs typeface="Aileron"/>
                <a:sym typeface="Aileron"/>
              </a:rPr>
              <a:t> (Resource Cost)</a:t>
            </a:r>
          </a:p>
          <a:p>
            <a:pPr algn="just">
              <a:lnSpc>
                <a:spcPts val="3318"/>
              </a:lnSpc>
            </a:pPr>
            <a:endParaRPr lang="en-US" sz="2370" dirty="0">
              <a:solidFill>
                <a:srgbClr val="0E0E0E"/>
              </a:solidFill>
              <a:latin typeface="Aileron"/>
              <a:ea typeface="Aileron"/>
              <a:cs typeface="Aileron"/>
              <a:sym typeface="Aileron"/>
            </a:endParaRPr>
          </a:p>
        </p:txBody>
      </p:sp>
      <p:sp>
        <p:nvSpPr>
          <p:cNvPr id="21" name="TextBox 21"/>
          <p:cNvSpPr txBox="1"/>
          <p:nvPr/>
        </p:nvSpPr>
        <p:spPr>
          <a:xfrm>
            <a:off x="2897888" y="5045097"/>
            <a:ext cx="4821548" cy="860425"/>
          </a:xfrm>
          <a:prstGeom prst="rect">
            <a:avLst/>
          </a:prstGeom>
        </p:spPr>
        <p:txBody>
          <a:bodyPr lIns="0" tIns="0" rIns="0" bIns="0" rtlCol="0" anchor="t">
            <a:spAutoFit/>
          </a:bodyPr>
          <a:lstStyle/>
          <a:p>
            <a:pPr algn="l">
              <a:lnSpc>
                <a:spcPts val="3499"/>
              </a:lnSpc>
            </a:pPr>
            <a:r>
              <a:rPr lang="en-US" sz="2499" b="1" dirty="0" err="1">
                <a:solidFill>
                  <a:srgbClr val="0E0E0E"/>
                </a:solidFill>
                <a:latin typeface="Aileron Bold"/>
                <a:ea typeface="Aileron Bold"/>
                <a:cs typeface="Aileron Bold"/>
                <a:sym typeface="Aileron Bold"/>
              </a:rPr>
              <a:t>Kullanılan</a:t>
            </a:r>
            <a:r>
              <a:rPr lang="en-US" sz="2499" b="1" dirty="0">
                <a:solidFill>
                  <a:srgbClr val="0E0E0E"/>
                </a:solidFill>
                <a:latin typeface="Aileron Bold"/>
                <a:ea typeface="Aileron Bold"/>
                <a:cs typeface="Aileron Bold"/>
                <a:sym typeface="Aileron Bold"/>
              </a:rPr>
              <a:t> </a:t>
            </a:r>
            <a:r>
              <a:rPr lang="en-US" sz="2499" b="1" dirty="0" err="1">
                <a:solidFill>
                  <a:srgbClr val="0E0E0E"/>
                </a:solidFill>
                <a:latin typeface="Aileron Bold"/>
                <a:ea typeface="Aileron Bold"/>
                <a:cs typeface="Aileron Bold"/>
                <a:sym typeface="Aileron Bold"/>
              </a:rPr>
              <a:t>Metrikler</a:t>
            </a:r>
            <a:endParaRPr lang="en-US" sz="2499" b="1" dirty="0">
              <a:solidFill>
                <a:srgbClr val="0E0E0E"/>
              </a:solidFill>
              <a:latin typeface="Aileron Bold"/>
              <a:ea typeface="Aileron Bold"/>
              <a:cs typeface="Aileron Bold"/>
              <a:sym typeface="Aileron Bold"/>
            </a:endParaRPr>
          </a:p>
          <a:p>
            <a:pPr algn="l">
              <a:lnSpc>
                <a:spcPts val="3499"/>
              </a:lnSpc>
            </a:pPr>
            <a:endParaRPr lang="en-US" sz="2499" b="1" dirty="0">
              <a:solidFill>
                <a:srgbClr val="0E0E0E"/>
              </a:solidFill>
              <a:latin typeface="Aileron Bold"/>
              <a:ea typeface="Aileron Bold"/>
              <a:cs typeface="Aileron Bold"/>
              <a:sym typeface="Aileron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5690" y="1760903"/>
            <a:ext cx="7278685" cy="3827003"/>
          </a:xfrm>
          <a:prstGeom prst="rect">
            <a:avLst/>
          </a:prstGeom>
        </p:spPr>
        <p:txBody>
          <a:bodyPr lIns="0" tIns="0" rIns="0" bIns="0" rtlCol="0" anchor="t">
            <a:spAutoFit/>
          </a:bodyPr>
          <a:lstStyle/>
          <a:p>
            <a:pPr algn="l">
              <a:lnSpc>
                <a:spcPts val="8268"/>
              </a:lnSpc>
            </a:pPr>
            <a:r>
              <a:rPr lang="en-US" sz="7800" spc="-686">
                <a:solidFill>
                  <a:srgbClr val="0E0E0E"/>
                </a:solidFill>
                <a:latin typeface="Garet"/>
                <a:ea typeface="Garet"/>
                <a:cs typeface="Garet"/>
                <a:sym typeface="Garet"/>
              </a:rPr>
              <a:t>Gecikme (Delay)</a:t>
            </a:r>
          </a:p>
          <a:p>
            <a:pPr algn="l">
              <a:lnSpc>
                <a:spcPts val="10795"/>
              </a:lnSpc>
            </a:pPr>
            <a:endParaRPr lang="en-US" sz="7800" spc="-686">
              <a:solidFill>
                <a:srgbClr val="0E0E0E"/>
              </a:solidFill>
              <a:latin typeface="Garet"/>
              <a:ea typeface="Garet"/>
              <a:cs typeface="Garet"/>
              <a:sym typeface="Garet"/>
            </a:endParaRPr>
          </a:p>
          <a:p>
            <a:pPr algn="l">
              <a:lnSpc>
                <a:spcPts val="10795"/>
              </a:lnSpc>
            </a:pPr>
            <a:endParaRPr lang="en-US" sz="7800" spc="-686">
              <a:solidFill>
                <a:srgbClr val="0E0E0E"/>
              </a:solidFill>
              <a:latin typeface="Garet"/>
              <a:ea typeface="Garet"/>
              <a:cs typeface="Garet"/>
              <a:sym typeface="Garet"/>
            </a:endParaRPr>
          </a:p>
        </p:txBody>
      </p:sp>
      <p:sp>
        <p:nvSpPr>
          <p:cNvPr id="3" name="AutoShape 3"/>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4" name="Freeform 4"/>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5" name="Group 5"/>
          <p:cNvGrpSpPr/>
          <p:nvPr/>
        </p:nvGrpSpPr>
        <p:grpSpPr>
          <a:xfrm>
            <a:off x="9670529" y="3086100"/>
            <a:ext cx="6200433" cy="4114800"/>
            <a:chOff x="0" y="0"/>
            <a:chExt cx="1633036" cy="1083733"/>
          </a:xfrm>
        </p:grpSpPr>
        <p:sp>
          <p:nvSpPr>
            <p:cNvPr id="6" name="Freeform 6"/>
            <p:cNvSpPr/>
            <p:nvPr/>
          </p:nvSpPr>
          <p:spPr>
            <a:xfrm>
              <a:off x="0" y="0"/>
              <a:ext cx="1633036" cy="1083733"/>
            </a:xfrm>
            <a:custGeom>
              <a:avLst/>
              <a:gdLst/>
              <a:ahLst/>
              <a:cxnLst/>
              <a:rect l="l" t="t" r="r" b="b"/>
              <a:pathLst>
                <a:path w="1633036" h="1083733">
                  <a:moveTo>
                    <a:pt x="49944" y="0"/>
                  </a:moveTo>
                  <a:lnTo>
                    <a:pt x="1583092" y="0"/>
                  </a:lnTo>
                  <a:cubicBezTo>
                    <a:pt x="1610675" y="0"/>
                    <a:pt x="1633036" y="22361"/>
                    <a:pt x="1633036" y="49944"/>
                  </a:cubicBezTo>
                  <a:lnTo>
                    <a:pt x="1633036" y="1033789"/>
                  </a:lnTo>
                  <a:cubicBezTo>
                    <a:pt x="1633036" y="1061373"/>
                    <a:pt x="1610675" y="1083733"/>
                    <a:pt x="1583092" y="1083733"/>
                  </a:cubicBezTo>
                  <a:lnTo>
                    <a:pt x="49944" y="1083733"/>
                  </a:lnTo>
                  <a:cubicBezTo>
                    <a:pt x="22361" y="1083733"/>
                    <a:pt x="0" y="1061373"/>
                    <a:pt x="0" y="1033789"/>
                  </a:cubicBezTo>
                  <a:lnTo>
                    <a:pt x="0" y="49944"/>
                  </a:lnTo>
                  <a:cubicBezTo>
                    <a:pt x="0" y="22361"/>
                    <a:pt x="22361" y="0"/>
                    <a:pt x="49944" y="0"/>
                  </a:cubicBezTo>
                  <a:close/>
                </a:path>
              </a:pathLst>
            </a:custGeom>
            <a:solidFill>
              <a:srgbClr val="E7E7E7"/>
            </a:solidFill>
          </p:spPr>
          <p:txBody>
            <a:bodyPr/>
            <a:lstStyle/>
            <a:p>
              <a:endParaRPr lang="tr-TR"/>
            </a:p>
          </p:txBody>
        </p:sp>
        <p:sp>
          <p:nvSpPr>
            <p:cNvPr id="7" name="TextBox 7"/>
            <p:cNvSpPr txBox="1"/>
            <p:nvPr/>
          </p:nvSpPr>
          <p:spPr>
            <a:xfrm>
              <a:off x="0" y="-47625"/>
              <a:ext cx="1633036" cy="1131358"/>
            </a:xfrm>
            <a:prstGeom prst="rect">
              <a:avLst/>
            </a:prstGeom>
          </p:spPr>
          <p:txBody>
            <a:bodyPr lIns="50800" tIns="50800" rIns="50800" bIns="50800" rtlCol="0" anchor="ctr"/>
            <a:lstStyle/>
            <a:p>
              <a:pPr algn="ctr">
                <a:lnSpc>
                  <a:spcPts val="2800"/>
                </a:lnSpc>
              </a:pPr>
              <a:endParaRPr/>
            </a:p>
          </p:txBody>
        </p:sp>
      </p:grpSp>
      <p:grpSp>
        <p:nvGrpSpPr>
          <p:cNvPr id="8" name="Group 8"/>
          <p:cNvGrpSpPr/>
          <p:nvPr/>
        </p:nvGrpSpPr>
        <p:grpSpPr>
          <a:xfrm>
            <a:off x="1556181" y="3086100"/>
            <a:ext cx="6200433" cy="4114800"/>
            <a:chOff x="0" y="0"/>
            <a:chExt cx="1633036" cy="1083733"/>
          </a:xfrm>
        </p:grpSpPr>
        <p:sp>
          <p:nvSpPr>
            <p:cNvPr id="9" name="Freeform 9"/>
            <p:cNvSpPr/>
            <p:nvPr/>
          </p:nvSpPr>
          <p:spPr>
            <a:xfrm>
              <a:off x="0" y="0"/>
              <a:ext cx="1633036" cy="1083733"/>
            </a:xfrm>
            <a:custGeom>
              <a:avLst/>
              <a:gdLst/>
              <a:ahLst/>
              <a:cxnLst/>
              <a:rect l="l" t="t" r="r" b="b"/>
              <a:pathLst>
                <a:path w="1633036" h="1083733">
                  <a:moveTo>
                    <a:pt x="49944" y="0"/>
                  </a:moveTo>
                  <a:lnTo>
                    <a:pt x="1583092" y="0"/>
                  </a:lnTo>
                  <a:cubicBezTo>
                    <a:pt x="1610675" y="0"/>
                    <a:pt x="1633036" y="22361"/>
                    <a:pt x="1633036" y="49944"/>
                  </a:cubicBezTo>
                  <a:lnTo>
                    <a:pt x="1633036" y="1033789"/>
                  </a:lnTo>
                  <a:cubicBezTo>
                    <a:pt x="1633036" y="1061373"/>
                    <a:pt x="1610675" y="1083733"/>
                    <a:pt x="1583092" y="1083733"/>
                  </a:cubicBezTo>
                  <a:lnTo>
                    <a:pt x="49944" y="1083733"/>
                  </a:lnTo>
                  <a:cubicBezTo>
                    <a:pt x="22361" y="1083733"/>
                    <a:pt x="0" y="1061373"/>
                    <a:pt x="0" y="1033789"/>
                  </a:cubicBezTo>
                  <a:lnTo>
                    <a:pt x="0" y="49944"/>
                  </a:lnTo>
                  <a:cubicBezTo>
                    <a:pt x="0" y="22361"/>
                    <a:pt x="22361" y="0"/>
                    <a:pt x="49944" y="0"/>
                  </a:cubicBezTo>
                  <a:close/>
                </a:path>
              </a:pathLst>
            </a:custGeom>
            <a:solidFill>
              <a:srgbClr val="E7E7E7"/>
            </a:solidFill>
          </p:spPr>
          <p:txBody>
            <a:bodyPr/>
            <a:lstStyle/>
            <a:p>
              <a:endParaRPr lang="tr-TR"/>
            </a:p>
          </p:txBody>
        </p:sp>
        <p:sp>
          <p:nvSpPr>
            <p:cNvPr id="10" name="TextBox 10"/>
            <p:cNvSpPr txBox="1"/>
            <p:nvPr/>
          </p:nvSpPr>
          <p:spPr>
            <a:xfrm>
              <a:off x="0" y="-47625"/>
              <a:ext cx="1633036" cy="1131358"/>
            </a:xfrm>
            <a:prstGeom prst="rect">
              <a:avLst/>
            </a:prstGeom>
          </p:spPr>
          <p:txBody>
            <a:bodyPr lIns="50800" tIns="50800" rIns="50800" bIns="50800" rtlCol="0" anchor="ctr"/>
            <a:lstStyle/>
            <a:p>
              <a:pPr algn="ctr">
                <a:lnSpc>
                  <a:spcPts val="2800"/>
                </a:lnSpc>
              </a:pPr>
              <a:endParaRPr/>
            </a:p>
          </p:txBody>
        </p:sp>
      </p:grpSp>
      <p:sp>
        <p:nvSpPr>
          <p:cNvPr id="11" name="Freeform 11"/>
          <p:cNvSpPr/>
          <p:nvPr/>
        </p:nvSpPr>
        <p:spPr>
          <a:xfrm>
            <a:off x="1028700" y="7829550"/>
            <a:ext cx="14842262" cy="851145"/>
          </a:xfrm>
          <a:custGeom>
            <a:avLst/>
            <a:gdLst/>
            <a:ahLst/>
            <a:cxnLst/>
            <a:rect l="l" t="t" r="r" b="b"/>
            <a:pathLst>
              <a:path w="14842262" h="851145">
                <a:moveTo>
                  <a:pt x="0" y="0"/>
                </a:moveTo>
                <a:lnTo>
                  <a:pt x="14842262" y="0"/>
                </a:lnTo>
                <a:lnTo>
                  <a:pt x="14842262" y="851145"/>
                </a:lnTo>
                <a:lnTo>
                  <a:pt x="0" y="851145"/>
                </a:lnTo>
                <a:lnTo>
                  <a:pt x="0" y="0"/>
                </a:lnTo>
                <a:close/>
              </a:path>
            </a:pathLst>
          </a:custGeom>
          <a:blipFill>
            <a:blip r:embed="rId4"/>
            <a:stretch>
              <a:fillRect t="-23761" b="-23761"/>
            </a:stretch>
          </a:blipFill>
        </p:spPr>
        <p:txBody>
          <a:bodyPr/>
          <a:lstStyle/>
          <a:p>
            <a:endParaRPr lang="tr-TR"/>
          </a:p>
        </p:txBody>
      </p:sp>
      <p:sp>
        <p:nvSpPr>
          <p:cNvPr id="12" name="TextBox 12"/>
          <p:cNvSpPr txBox="1"/>
          <p:nvPr/>
        </p:nvSpPr>
        <p:spPr>
          <a:xfrm>
            <a:off x="9805888" y="3861792"/>
            <a:ext cx="4821548" cy="2816225"/>
          </a:xfrm>
          <a:prstGeom prst="rect">
            <a:avLst/>
          </a:prstGeom>
        </p:spPr>
        <p:txBody>
          <a:bodyPr lIns="0" tIns="0" rIns="0" bIns="0" rtlCol="0" anchor="t">
            <a:spAutoFit/>
          </a:bodyPr>
          <a:lstStyle/>
          <a:p>
            <a:pPr algn="just">
              <a:lnSpc>
                <a:spcPts val="2800"/>
              </a:lnSpc>
            </a:pPr>
            <a:r>
              <a:rPr lang="en-US" sz="2000">
                <a:solidFill>
                  <a:srgbClr val="0E0E0E"/>
                </a:solidFill>
                <a:latin typeface="Aileron"/>
                <a:ea typeface="Aileron"/>
                <a:cs typeface="Aileron"/>
                <a:sym typeface="Aileron"/>
              </a:rPr>
              <a:t>Formül Mantığı</a:t>
            </a:r>
          </a:p>
          <a:p>
            <a:pPr algn="just">
              <a:lnSpc>
                <a:spcPts val="2800"/>
              </a:lnSpc>
            </a:pPr>
            <a:r>
              <a:rPr lang="en-US" sz="2000">
                <a:solidFill>
                  <a:srgbClr val="0E0E0E"/>
                </a:solidFill>
                <a:latin typeface="Aileron"/>
                <a:ea typeface="Aileron"/>
                <a:cs typeface="Aileron"/>
                <a:sym typeface="Aileron"/>
              </a:rPr>
              <a:t>delay = edge_delay + node_delay</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Link gecikmesi: iletim + yayılma gecikmesi</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Düğüm gecikmesi: router/switch işlem süresi</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Kaynak ve hedef düğüm hariç tutulur</a:t>
            </a:r>
          </a:p>
          <a:p>
            <a:pPr algn="just">
              <a:lnSpc>
                <a:spcPts val="2800"/>
              </a:lnSpc>
            </a:pPr>
            <a:endParaRPr lang="en-US" sz="2000">
              <a:solidFill>
                <a:srgbClr val="0E0E0E"/>
              </a:solidFill>
              <a:latin typeface="Aileron"/>
              <a:ea typeface="Aileron"/>
              <a:cs typeface="Aileron"/>
              <a:sym typeface="Aileron"/>
            </a:endParaRPr>
          </a:p>
        </p:txBody>
      </p:sp>
      <p:sp>
        <p:nvSpPr>
          <p:cNvPr id="13" name="TextBox 13"/>
          <p:cNvSpPr txBox="1"/>
          <p:nvPr/>
        </p:nvSpPr>
        <p:spPr>
          <a:xfrm>
            <a:off x="10188558" y="3503652"/>
            <a:ext cx="4821548" cy="405765"/>
          </a:xfrm>
          <a:prstGeom prst="rect">
            <a:avLst/>
          </a:prstGeom>
        </p:spPr>
        <p:txBody>
          <a:bodyPr lIns="0" tIns="0" rIns="0" bIns="0" rtlCol="0" anchor="t">
            <a:spAutoFit/>
          </a:bodyPr>
          <a:lstStyle/>
          <a:p>
            <a:pPr algn="l">
              <a:lnSpc>
                <a:spcPts val="3359"/>
              </a:lnSpc>
            </a:pPr>
            <a:r>
              <a:rPr lang="en-US" sz="2400" b="1">
                <a:solidFill>
                  <a:srgbClr val="0E0E0E"/>
                </a:solidFill>
                <a:latin typeface="Aileron Bold"/>
                <a:ea typeface="Aileron Bold"/>
                <a:cs typeface="Aileron Bold"/>
                <a:sym typeface="Aileron Bold"/>
              </a:rPr>
              <a:t>Formül Mantığı</a:t>
            </a:r>
          </a:p>
        </p:txBody>
      </p:sp>
      <p:sp>
        <p:nvSpPr>
          <p:cNvPr id="14" name="TextBox 14"/>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5" name="TextBox 15"/>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6" name="TextBox 16"/>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7" name="TextBox 17"/>
          <p:cNvSpPr txBox="1"/>
          <p:nvPr/>
        </p:nvSpPr>
        <p:spPr>
          <a:xfrm>
            <a:off x="1711628" y="4138003"/>
            <a:ext cx="4821548" cy="1406525"/>
          </a:xfrm>
          <a:prstGeom prst="rect">
            <a:avLst/>
          </a:prstGeom>
        </p:spPr>
        <p:txBody>
          <a:bodyPr lIns="0" tIns="0" rIns="0" bIns="0" rtlCol="0" anchor="t">
            <a:spAutoFit/>
          </a:bodyPr>
          <a:lstStyle/>
          <a:p>
            <a:pPr algn="just">
              <a:lnSpc>
                <a:spcPts val="2800"/>
              </a:lnSpc>
            </a:pPr>
            <a:r>
              <a:rPr lang="en-US" sz="2000">
                <a:solidFill>
                  <a:srgbClr val="0E0E0E"/>
                </a:solidFill>
                <a:latin typeface="Aileron"/>
                <a:ea typeface="Aileron"/>
                <a:cs typeface="Aileron"/>
                <a:sym typeface="Aileron"/>
              </a:rPr>
              <a:t>Toplam Gecikme =</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Kenar (Link) gecikmeleri</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Ara düğüm işlem gecikmeleri</a:t>
            </a:r>
          </a:p>
          <a:p>
            <a:pPr algn="just">
              <a:lnSpc>
                <a:spcPts val="2800"/>
              </a:lnSpc>
            </a:pPr>
            <a:endParaRPr lang="en-US" sz="2000">
              <a:solidFill>
                <a:srgbClr val="0E0E0E"/>
              </a:solidFill>
              <a:latin typeface="Aileron"/>
              <a:ea typeface="Aileron"/>
              <a:cs typeface="Aileron"/>
              <a:sym typeface="Aileron"/>
            </a:endParaRPr>
          </a:p>
        </p:txBody>
      </p:sp>
      <p:sp>
        <p:nvSpPr>
          <p:cNvPr id="18" name="TextBox 18"/>
          <p:cNvSpPr txBox="1"/>
          <p:nvPr/>
        </p:nvSpPr>
        <p:spPr>
          <a:xfrm>
            <a:off x="1711628" y="3360763"/>
            <a:ext cx="5406809" cy="824865"/>
          </a:xfrm>
          <a:prstGeom prst="rect">
            <a:avLst/>
          </a:prstGeom>
        </p:spPr>
        <p:txBody>
          <a:bodyPr lIns="0" tIns="0" rIns="0" bIns="0" rtlCol="0" anchor="t">
            <a:spAutoFit/>
          </a:bodyPr>
          <a:lstStyle/>
          <a:p>
            <a:pPr algn="l">
              <a:lnSpc>
                <a:spcPts val="3359"/>
              </a:lnSpc>
            </a:pPr>
            <a:r>
              <a:rPr lang="en-US" sz="2400" b="1">
                <a:solidFill>
                  <a:srgbClr val="0E0E0E"/>
                </a:solidFill>
                <a:latin typeface="Aileron Bold"/>
                <a:ea typeface="Aileron Bold"/>
                <a:cs typeface="Aileron Bold"/>
                <a:sym typeface="Aileron Bold"/>
              </a:rPr>
              <a:t>Toplam Gecikme Nasıl Hesaplanır?</a:t>
            </a:r>
          </a:p>
          <a:p>
            <a:pPr algn="l">
              <a:lnSpc>
                <a:spcPts val="3359"/>
              </a:lnSpc>
            </a:pPr>
            <a:endParaRPr lang="en-US" sz="2400" b="1">
              <a:solidFill>
                <a:srgbClr val="0E0E0E"/>
              </a:solidFill>
              <a:latin typeface="Aileron Bold"/>
              <a:ea typeface="Aileron Bold"/>
              <a:cs typeface="Aileron Bold"/>
              <a:sym typeface="Aileron Bold"/>
            </a:endParaRPr>
          </a:p>
        </p:txBody>
      </p:sp>
      <p:sp>
        <p:nvSpPr>
          <p:cNvPr id="19" name="TextBox 19"/>
          <p:cNvSpPr txBox="1"/>
          <p:nvPr/>
        </p:nvSpPr>
        <p:spPr>
          <a:xfrm>
            <a:off x="1556181" y="5632939"/>
            <a:ext cx="6200433" cy="701675"/>
          </a:xfrm>
          <a:prstGeom prst="rect">
            <a:avLst/>
          </a:prstGeom>
        </p:spPr>
        <p:txBody>
          <a:bodyPr lIns="0" tIns="0" rIns="0" bIns="0" rtlCol="0" anchor="t">
            <a:spAutoFit/>
          </a:bodyPr>
          <a:lstStyle/>
          <a:p>
            <a:pPr algn="ctr">
              <a:lnSpc>
                <a:spcPts val="2800"/>
              </a:lnSpc>
            </a:pPr>
            <a:r>
              <a:rPr lang="en-US" sz="2000">
                <a:solidFill>
                  <a:srgbClr val="0E0E0E"/>
                </a:solidFill>
                <a:latin typeface="Aileron"/>
                <a:ea typeface="Aileron"/>
                <a:cs typeface="Aileron"/>
                <a:sym typeface="Aileron"/>
              </a:rPr>
              <a:t>Gecikme sadece linkten değil, düğümden de gelir.</a:t>
            </a:r>
          </a:p>
          <a:p>
            <a:pPr algn="ctr">
              <a:lnSpc>
                <a:spcPts val="2800"/>
              </a:lnSpc>
              <a:spcBef>
                <a:spcPct val="0"/>
              </a:spcBef>
            </a:pPr>
            <a:endParaRPr lang="en-US" sz="2000">
              <a:solidFill>
                <a:srgbClr val="0E0E0E"/>
              </a:solidFill>
              <a:latin typeface="Aileron"/>
              <a:ea typeface="Aileron"/>
              <a:cs typeface="Aileron"/>
              <a:sym typeface="Ailero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9144000" y="3223562"/>
            <a:ext cx="6200433" cy="4114800"/>
            <a:chOff x="0" y="0"/>
            <a:chExt cx="1633036" cy="1083733"/>
          </a:xfrm>
        </p:grpSpPr>
        <p:sp>
          <p:nvSpPr>
            <p:cNvPr id="5" name="Freeform 5"/>
            <p:cNvSpPr/>
            <p:nvPr/>
          </p:nvSpPr>
          <p:spPr>
            <a:xfrm>
              <a:off x="0" y="0"/>
              <a:ext cx="1633036" cy="1083733"/>
            </a:xfrm>
            <a:custGeom>
              <a:avLst/>
              <a:gdLst/>
              <a:ahLst/>
              <a:cxnLst/>
              <a:rect l="l" t="t" r="r" b="b"/>
              <a:pathLst>
                <a:path w="1633036" h="1083733">
                  <a:moveTo>
                    <a:pt x="49944" y="0"/>
                  </a:moveTo>
                  <a:lnTo>
                    <a:pt x="1583092" y="0"/>
                  </a:lnTo>
                  <a:cubicBezTo>
                    <a:pt x="1610675" y="0"/>
                    <a:pt x="1633036" y="22361"/>
                    <a:pt x="1633036" y="49944"/>
                  </a:cubicBezTo>
                  <a:lnTo>
                    <a:pt x="1633036" y="1033789"/>
                  </a:lnTo>
                  <a:cubicBezTo>
                    <a:pt x="1633036" y="1061373"/>
                    <a:pt x="1610675" y="1083733"/>
                    <a:pt x="1583092" y="1083733"/>
                  </a:cubicBezTo>
                  <a:lnTo>
                    <a:pt x="49944" y="1083733"/>
                  </a:lnTo>
                  <a:cubicBezTo>
                    <a:pt x="22361" y="1083733"/>
                    <a:pt x="0" y="1061373"/>
                    <a:pt x="0" y="1033789"/>
                  </a:cubicBezTo>
                  <a:lnTo>
                    <a:pt x="0" y="49944"/>
                  </a:lnTo>
                  <a:cubicBezTo>
                    <a:pt x="0" y="22361"/>
                    <a:pt x="22361" y="0"/>
                    <a:pt x="49944" y="0"/>
                  </a:cubicBezTo>
                  <a:close/>
                </a:path>
              </a:pathLst>
            </a:custGeom>
            <a:solidFill>
              <a:srgbClr val="E7E7E7"/>
            </a:solidFill>
          </p:spPr>
          <p:txBody>
            <a:bodyPr/>
            <a:lstStyle/>
            <a:p>
              <a:endParaRPr lang="tr-TR"/>
            </a:p>
          </p:txBody>
        </p:sp>
        <p:sp>
          <p:nvSpPr>
            <p:cNvPr id="6" name="TextBox 6"/>
            <p:cNvSpPr txBox="1"/>
            <p:nvPr/>
          </p:nvSpPr>
          <p:spPr>
            <a:xfrm>
              <a:off x="0" y="-47625"/>
              <a:ext cx="1633036" cy="1131358"/>
            </a:xfrm>
            <a:prstGeom prst="rect">
              <a:avLst/>
            </a:prstGeom>
          </p:spPr>
          <p:txBody>
            <a:bodyPr lIns="50800" tIns="50800" rIns="50800" bIns="50800" rtlCol="0" anchor="ctr"/>
            <a:lstStyle/>
            <a:p>
              <a:pPr algn="ctr">
                <a:lnSpc>
                  <a:spcPts val="2800"/>
                </a:lnSpc>
              </a:pPr>
              <a:endParaRPr/>
            </a:p>
          </p:txBody>
        </p:sp>
      </p:grpSp>
      <p:grpSp>
        <p:nvGrpSpPr>
          <p:cNvPr id="7" name="Group 7"/>
          <p:cNvGrpSpPr/>
          <p:nvPr/>
        </p:nvGrpSpPr>
        <p:grpSpPr>
          <a:xfrm>
            <a:off x="1028700" y="3223562"/>
            <a:ext cx="6200433" cy="4114800"/>
            <a:chOff x="0" y="0"/>
            <a:chExt cx="1633036" cy="1083733"/>
          </a:xfrm>
        </p:grpSpPr>
        <p:sp>
          <p:nvSpPr>
            <p:cNvPr id="8" name="Freeform 8"/>
            <p:cNvSpPr/>
            <p:nvPr/>
          </p:nvSpPr>
          <p:spPr>
            <a:xfrm>
              <a:off x="0" y="0"/>
              <a:ext cx="1633036" cy="1083733"/>
            </a:xfrm>
            <a:custGeom>
              <a:avLst/>
              <a:gdLst/>
              <a:ahLst/>
              <a:cxnLst/>
              <a:rect l="l" t="t" r="r" b="b"/>
              <a:pathLst>
                <a:path w="1633036" h="1083733">
                  <a:moveTo>
                    <a:pt x="49944" y="0"/>
                  </a:moveTo>
                  <a:lnTo>
                    <a:pt x="1583092" y="0"/>
                  </a:lnTo>
                  <a:cubicBezTo>
                    <a:pt x="1610675" y="0"/>
                    <a:pt x="1633036" y="22361"/>
                    <a:pt x="1633036" y="49944"/>
                  </a:cubicBezTo>
                  <a:lnTo>
                    <a:pt x="1633036" y="1033789"/>
                  </a:lnTo>
                  <a:cubicBezTo>
                    <a:pt x="1633036" y="1061373"/>
                    <a:pt x="1610675" y="1083733"/>
                    <a:pt x="1583092" y="1083733"/>
                  </a:cubicBezTo>
                  <a:lnTo>
                    <a:pt x="49944" y="1083733"/>
                  </a:lnTo>
                  <a:cubicBezTo>
                    <a:pt x="22361" y="1083733"/>
                    <a:pt x="0" y="1061373"/>
                    <a:pt x="0" y="1033789"/>
                  </a:cubicBezTo>
                  <a:lnTo>
                    <a:pt x="0" y="49944"/>
                  </a:lnTo>
                  <a:cubicBezTo>
                    <a:pt x="0" y="22361"/>
                    <a:pt x="22361" y="0"/>
                    <a:pt x="49944" y="0"/>
                  </a:cubicBezTo>
                  <a:close/>
                </a:path>
              </a:pathLst>
            </a:custGeom>
            <a:solidFill>
              <a:srgbClr val="E7E7E7"/>
            </a:solidFill>
          </p:spPr>
          <p:txBody>
            <a:bodyPr/>
            <a:lstStyle/>
            <a:p>
              <a:endParaRPr lang="tr-TR"/>
            </a:p>
          </p:txBody>
        </p:sp>
        <p:sp>
          <p:nvSpPr>
            <p:cNvPr id="9" name="TextBox 9"/>
            <p:cNvSpPr txBox="1"/>
            <p:nvPr/>
          </p:nvSpPr>
          <p:spPr>
            <a:xfrm>
              <a:off x="0" y="-47625"/>
              <a:ext cx="1633036" cy="1131358"/>
            </a:xfrm>
            <a:prstGeom prst="rect">
              <a:avLst/>
            </a:prstGeom>
          </p:spPr>
          <p:txBody>
            <a:bodyPr lIns="50800" tIns="50800" rIns="50800" bIns="50800" rtlCol="0" anchor="ctr"/>
            <a:lstStyle/>
            <a:p>
              <a:pPr algn="ctr">
                <a:lnSpc>
                  <a:spcPts val="2800"/>
                </a:lnSpc>
              </a:pPr>
              <a:endParaRPr/>
            </a:p>
          </p:txBody>
        </p:sp>
      </p:grpSp>
      <p:sp>
        <p:nvSpPr>
          <p:cNvPr id="10" name="Freeform 10"/>
          <p:cNvSpPr/>
          <p:nvPr/>
        </p:nvSpPr>
        <p:spPr>
          <a:xfrm>
            <a:off x="3636477" y="7967012"/>
            <a:ext cx="9958180" cy="1139380"/>
          </a:xfrm>
          <a:custGeom>
            <a:avLst/>
            <a:gdLst/>
            <a:ahLst/>
            <a:cxnLst/>
            <a:rect l="l" t="t" r="r" b="b"/>
            <a:pathLst>
              <a:path w="9958180" h="1139380">
                <a:moveTo>
                  <a:pt x="0" y="0"/>
                </a:moveTo>
                <a:lnTo>
                  <a:pt x="9958180" y="0"/>
                </a:lnTo>
                <a:lnTo>
                  <a:pt x="9958180" y="1139380"/>
                </a:lnTo>
                <a:lnTo>
                  <a:pt x="0" y="1139380"/>
                </a:lnTo>
                <a:lnTo>
                  <a:pt x="0" y="0"/>
                </a:lnTo>
                <a:close/>
              </a:path>
            </a:pathLst>
          </a:custGeom>
          <a:blipFill>
            <a:blip r:embed="rId4"/>
            <a:stretch>
              <a:fillRect/>
            </a:stretch>
          </a:blipFill>
        </p:spPr>
        <p:txBody>
          <a:bodyPr/>
          <a:lstStyle/>
          <a:p>
            <a:endParaRPr lang="tr-TR"/>
          </a:p>
        </p:txBody>
      </p:sp>
      <p:sp>
        <p:nvSpPr>
          <p:cNvPr id="11" name="TextBox 11"/>
          <p:cNvSpPr txBox="1"/>
          <p:nvPr/>
        </p:nvSpPr>
        <p:spPr>
          <a:xfrm>
            <a:off x="775690" y="1760903"/>
            <a:ext cx="10047420" cy="1081659"/>
          </a:xfrm>
          <a:prstGeom prst="rect">
            <a:avLst/>
          </a:prstGeom>
        </p:spPr>
        <p:txBody>
          <a:bodyPr lIns="0" tIns="0" rIns="0" bIns="0" rtlCol="0" anchor="t">
            <a:spAutoFit/>
          </a:bodyPr>
          <a:lstStyle/>
          <a:p>
            <a:pPr algn="l">
              <a:lnSpc>
                <a:spcPts val="8268"/>
              </a:lnSpc>
            </a:pPr>
            <a:r>
              <a:rPr lang="en-US" sz="7800" spc="-686">
                <a:solidFill>
                  <a:srgbClr val="0E0E0E"/>
                </a:solidFill>
                <a:latin typeface="Garet"/>
                <a:ea typeface="Garet"/>
                <a:cs typeface="Garet"/>
                <a:sym typeface="Garet"/>
              </a:rPr>
              <a:t>Güvenilirlik (Reliability)</a:t>
            </a:r>
          </a:p>
        </p:txBody>
      </p:sp>
      <p:sp>
        <p:nvSpPr>
          <p:cNvPr id="12" name="TextBox 12"/>
          <p:cNvSpPr txBox="1"/>
          <p:nvPr/>
        </p:nvSpPr>
        <p:spPr>
          <a:xfrm>
            <a:off x="9436929" y="3999254"/>
            <a:ext cx="4821548" cy="3200876"/>
          </a:xfrm>
          <a:prstGeom prst="rect">
            <a:avLst/>
          </a:prstGeom>
        </p:spPr>
        <p:txBody>
          <a:bodyPr lIns="0" tIns="0" rIns="0" bIns="0" rtlCol="0" anchor="t">
            <a:spAutoFit/>
          </a:bodyPr>
          <a:lstStyle/>
          <a:p>
            <a:pPr algn="just">
              <a:lnSpc>
                <a:spcPts val="2800"/>
              </a:lnSpc>
            </a:pPr>
            <a:r>
              <a:rPr lang="en-US" sz="2000" dirty="0" err="1">
                <a:solidFill>
                  <a:srgbClr val="0E0E0E"/>
                </a:solidFill>
                <a:latin typeface="Aileron"/>
                <a:ea typeface="Aileron"/>
                <a:cs typeface="Aileron"/>
                <a:sym typeface="Aileron"/>
              </a:rPr>
              <a:t>RelCost</a:t>
            </a:r>
            <a:r>
              <a:rPr lang="en-US" sz="2000" dirty="0">
                <a:solidFill>
                  <a:srgbClr val="0E0E0E"/>
                </a:solidFill>
                <a:latin typeface="Aileron"/>
                <a:ea typeface="Aileron"/>
                <a:cs typeface="Aileron"/>
                <a:sym typeface="Aileron"/>
              </a:rPr>
              <a:t> = -log(link) + -log(node)</a:t>
            </a:r>
          </a:p>
          <a:p>
            <a:pPr algn="just">
              <a:lnSpc>
                <a:spcPts val="2800"/>
              </a:lnSpc>
            </a:pPr>
            <a:r>
              <a:rPr lang="en-US" sz="2000" dirty="0" err="1">
                <a:solidFill>
                  <a:srgbClr val="0E0E0E"/>
                </a:solidFill>
                <a:latin typeface="Aileron"/>
                <a:ea typeface="Aileron"/>
                <a:cs typeface="Aileron"/>
                <a:sym typeface="Aileron"/>
              </a:rPr>
              <a:t>Varsayım</a:t>
            </a:r>
            <a:r>
              <a:rPr lang="en-US" sz="2000" dirty="0">
                <a:solidFill>
                  <a:srgbClr val="0E0E0E"/>
                </a:solidFill>
                <a:latin typeface="Aileron"/>
                <a:ea typeface="Aileron"/>
                <a:cs typeface="Aileron"/>
                <a:sym typeface="Aileron"/>
              </a:rPr>
              <a:t>:</a:t>
            </a:r>
          </a:p>
          <a:p>
            <a:pPr algn="just">
              <a:lnSpc>
                <a:spcPts val="2800"/>
              </a:lnSpc>
            </a:pPr>
            <a:r>
              <a:rPr lang="en-US" sz="2000" dirty="0">
                <a:solidFill>
                  <a:srgbClr val="0E0E0E"/>
                </a:solidFill>
                <a:latin typeface="Aileron"/>
                <a:ea typeface="Aileron"/>
                <a:cs typeface="Aileron"/>
                <a:sym typeface="Aileron"/>
              </a:rPr>
              <a:t> Bir </a:t>
            </a:r>
            <a:r>
              <a:rPr lang="en-US" sz="2000" dirty="0" err="1">
                <a:solidFill>
                  <a:srgbClr val="0E0E0E"/>
                </a:solidFill>
                <a:latin typeface="Aileron"/>
                <a:ea typeface="Aileron"/>
                <a:cs typeface="Aileron"/>
                <a:sym typeface="Aileron"/>
              </a:rPr>
              <a:t>yol</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üzerinde</a:t>
            </a:r>
            <a:r>
              <a:rPr lang="en-US" sz="2000" dirty="0">
                <a:solidFill>
                  <a:srgbClr val="0E0E0E"/>
                </a:solidFill>
                <a:latin typeface="Aileron"/>
                <a:ea typeface="Aileron"/>
                <a:cs typeface="Aileron"/>
                <a:sym typeface="Aileron"/>
              </a:rPr>
              <a:t> </a:t>
            </a:r>
            <a:r>
              <a:rPr lang="tr-TR" sz="2000" dirty="0">
                <a:solidFill>
                  <a:srgbClr val="0E0E0E"/>
                </a:solidFill>
                <a:latin typeface="Aileron"/>
                <a:ea typeface="Aileron"/>
                <a:cs typeface="Aileron"/>
                <a:sym typeface="Aileron"/>
              </a:rPr>
              <a:t>2</a:t>
            </a:r>
            <a:r>
              <a:rPr lang="en-US" sz="2000" dirty="0">
                <a:solidFill>
                  <a:srgbClr val="0E0E0E"/>
                </a:solidFill>
                <a:latin typeface="Aileron"/>
                <a:ea typeface="Aileron"/>
                <a:cs typeface="Aileron"/>
                <a:sym typeface="Aileron"/>
              </a:rPr>
              <a:t> link </a:t>
            </a:r>
            <a:r>
              <a:rPr lang="en-US" sz="2000" dirty="0" err="1">
                <a:solidFill>
                  <a:srgbClr val="0E0E0E"/>
                </a:solidFill>
                <a:latin typeface="Aileron"/>
                <a:ea typeface="Aileron"/>
                <a:cs typeface="Aileron"/>
                <a:sym typeface="Aileron"/>
              </a:rPr>
              <a:t>ve</a:t>
            </a:r>
            <a:r>
              <a:rPr lang="en-US" sz="2000" dirty="0">
                <a:solidFill>
                  <a:srgbClr val="0E0E0E"/>
                </a:solidFill>
                <a:latin typeface="Aileron"/>
                <a:ea typeface="Aileron"/>
                <a:cs typeface="Aileron"/>
                <a:sym typeface="Aileron"/>
              </a:rPr>
              <a:t> 1 </a:t>
            </a:r>
            <a:r>
              <a:rPr lang="en-US" sz="2000" dirty="0" err="1">
                <a:solidFill>
                  <a:srgbClr val="0E0E0E"/>
                </a:solidFill>
                <a:latin typeface="Aileron"/>
                <a:ea typeface="Aileron"/>
                <a:cs typeface="Aileron"/>
                <a:sym typeface="Aileron"/>
              </a:rPr>
              <a:t>ara</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düğüm</a:t>
            </a:r>
            <a:r>
              <a:rPr lang="en-US" sz="2000" dirty="0">
                <a:solidFill>
                  <a:srgbClr val="0E0E0E"/>
                </a:solidFill>
                <a:latin typeface="Aileron"/>
                <a:ea typeface="Aileron"/>
                <a:cs typeface="Aileron"/>
                <a:sym typeface="Aileron"/>
              </a:rPr>
              <a:t> var.</a:t>
            </a:r>
          </a:p>
          <a:p>
            <a:pPr marL="431802" lvl="1" indent="-215901" algn="just">
              <a:lnSpc>
                <a:spcPts val="2800"/>
              </a:lnSpc>
              <a:buFont typeface="Arial"/>
              <a:buChar char="•"/>
            </a:pPr>
            <a:r>
              <a:rPr lang="en-US" sz="2000" dirty="0">
                <a:solidFill>
                  <a:srgbClr val="0E0E0E"/>
                </a:solidFill>
                <a:latin typeface="Aileron"/>
                <a:ea typeface="Aileron"/>
                <a:cs typeface="Aileron"/>
                <a:sym typeface="Aileron"/>
              </a:rPr>
              <a:t>Link </a:t>
            </a:r>
            <a:r>
              <a:rPr lang="en-US" sz="2000" dirty="0" err="1">
                <a:solidFill>
                  <a:srgbClr val="0E0E0E"/>
                </a:solidFill>
                <a:latin typeface="Aileron"/>
                <a:ea typeface="Aileron"/>
                <a:cs typeface="Aileron"/>
                <a:sym typeface="Aileron"/>
              </a:rPr>
              <a:t>güvenilirliği</a:t>
            </a:r>
            <a:r>
              <a:rPr lang="en-US" sz="2000" dirty="0">
                <a:solidFill>
                  <a:srgbClr val="0E0E0E"/>
                </a:solidFill>
                <a:latin typeface="Aileron"/>
                <a:ea typeface="Aileron"/>
                <a:cs typeface="Aileron"/>
                <a:sym typeface="Aileron"/>
              </a:rPr>
              <a:t> = 0.9</a:t>
            </a:r>
          </a:p>
          <a:p>
            <a:pPr marL="431802" lvl="1" indent="-215901" algn="just">
              <a:lnSpc>
                <a:spcPts val="2800"/>
              </a:lnSpc>
              <a:buFont typeface="Arial"/>
              <a:buChar char="•"/>
            </a:pPr>
            <a:r>
              <a:rPr lang="en-US" sz="2000" dirty="0" err="1">
                <a:solidFill>
                  <a:srgbClr val="0E0E0E"/>
                </a:solidFill>
                <a:latin typeface="Aileron"/>
                <a:ea typeface="Aileron"/>
                <a:cs typeface="Aileron"/>
                <a:sym typeface="Aileron"/>
              </a:rPr>
              <a:t>Düğüm</a:t>
            </a:r>
            <a:r>
              <a:rPr lang="en-US" sz="2000" dirty="0">
                <a:solidFill>
                  <a:srgbClr val="0E0E0E"/>
                </a:solidFill>
                <a:latin typeface="Aileron"/>
                <a:ea typeface="Aileron"/>
                <a:cs typeface="Aileron"/>
                <a:sym typeface="Aileron"/>
              </a:rPr>
              <a:t> </a:t>
            </a:r>
            <a:r>
              <a:rPr lang="en-US" sz="2000" dirty="0" err="1">
                <a:solidFill>
                  <a:srgbClr val="0E0E0E"/>
                </a:solidFill>
                <a:latin typeface="Aileron"/>
                <a:ea typeface="Aileron"/>
                <a:cs typeface="Aileron"/>
                <a:sym typeface="Aileron"/>
              </a:rPr>
              <a:t>güvenilirliği</a:t>
            </a:r>
            <a:r>
              <a:rPr lang="en-US" sz="2000" dirty="0">
                <a:solidFill>
                  <a:srgbClr val="0E0E0E"/>
                </a:solidFill>
                <a:latin typeface="Aileron"/>
                <a:ea typeface="Aileron"/>
                <a:cs typeface="Aileron"/>
                <a:sym typeface="Aileron"/>
              </a:rPr>
              <a:t> = 0.8</a:t>
            </a:r>
          </a:p>
          <a:p>
            <a:pPr algn="just">
              <a:lnSpc>
                <a:spcPts val="2800"/>
              </a:lnSpc>
            </a:pPr>
            <a:r>
              <a:rPr lang="en-US" sz="2000" dirty="0">
                <a:solidFill>
                  <a:srgbClr val="0E0E0E"/>
                </a:solidFill>
                <a:latin typeface="Aileron"/>
                <a:ea typeface="Aileron"/>
                <a:cs typeface="Aileron"/>
                <a:sym typeface="Aileron"/>
              </a:rPr>
              <a:t>-log(0.9) = 0.105</a:t>
            </a:r>
          </a:p>
          <a:p>
            <a:pPr algn="just">
              <a:lnSpc>
                <a:spcPts val="2800"/>
              </a:lnSpc>
            </a:pPr>
            <a:r>
              <a:rPr lang="en-US" sz="2000" dirty="0">
                <a:solidFill>
                  <a:srgbClr val="0E0E0E"/>
                </a:solidFill>
                <a:latin typeface="Aileron"/>
                <a:ea typeface="Aileron"/>
                <a:cs typeface="Aileron"/>
                <a:sym typeface="Aileron"/>
              </a:rPr>
              <a:t>-log(0.8) = 0.223</a:t>
            </a:r>
          </a:p>
          <a:p>
            <a:pPr algn="just">
              <a:lnSpc>
                <a:spcPts val="2800"/>
              </a:lnSpc>
            </a:pPr>
            <a:r>
              <a:rPr lang="en-US" sz="2000" dirty="0" err="1">
                <a:solidFill>
                  <a:srgbClr val="0E0E0E"/>
                </a:solidFill>
                <a:latin typeface="Aileron"/>
                <a:ea typeface="Aileron"/>
                <a:cs typeface="Aileron"/>
                <a:sym typeface="Aileron"/>
              </a:rPr>
              <a:t>RelCost</a:t>
            </a:r>
            <a:r>
              <a:rPr lang="en-US" sz="2000" dirty="0">
                <a:solidFill>
                  <a:srgbClr val="0E0E0E"/>
                </a:solidFill>
                <a:latin typeface="Aileron"/>
                <a:ea typeface="Aileron"/>
                <a:cs typeface="Aileron"/>
                <a:sym typeface="Aileron"/>
              </a:rPr>
              <a:t> = 0.105 + 0.223</a:t>
            </a:r>
            <a:r>
              <a:rPr lang="tr-TR" sz="2000" dirty="0">
                <a:solidFill>
                  <a:srgbClr val="0E0E0E"/>
                </a:solidFill>
                <a:latin typeface="Aileron"/>
                <a:ea typeface="Aileron"/>
                <a:cs typeface="Aileron"/>
                <a:sym typeface="Aileron"/>
              </a:rPr>
              <a:t>+0.105</a:t>
            </a:r>
            <a:r>
              <a:rPr lang="en-US" sz="2000" dirty="0">
                <a:solidFill>
                  <a:srgbClr val="0E0E0E"/>
                </a:solidFill>
                <a:latin typeface="Aileron"/>
                <a:ea typeface="Aileron"/>
                <a:cs typeface="Aileron"/>
                <a:sym typeface="Aileron"/>
              </a:rPr>
              <a:t> = 0.</a:t>
            </a:r>
            <a:r>
              <a:rPr lang="tr-TR" sz="2000" dirty="0">
                <a:solidFill>
                  <a:srgbClr val="0E0E0E"/>
                </a:solidFill>
                <a:latin typeface="Aileron"/>
                <a:ea typeface="Aileron"/>
                <a:cs typeface="Aileron"/>
                <a:sym typeface="Aileron"/>
              </a:rPr>
              <a:t>433</a:t>
            </a:r>
            <a:endParaRPr lang="en-US" sz="2000" dirty="0">
              <a:solidFill>
                <a:srgbClr val="0E0E0E"/>
              </a:solidFill>
              <a:latin typeface="Aileron"/>
              <a:ea typeface="Aileron"/>
              <a:cs typeface="Aileron"/>
              <a:sym typeface="Aileron"/>
            </a:endParaRPr>
          </a:p>
          <a:p>
            <a:pPr algn="just">
              <a:lnSpc>
                <a:spcPts val="2800"/>
              </a:lnSpc>
            </a:pPr>
            <a:endParaRPr lang="en-US" sz="2000" dirty="0">
              <a:solidFill>
                <a:srgbClr val="0E0E0E"/>
              </a:solidFill>
              <a:latin typeface="Aileron"/>
              <a:ea typeface="Aileron"/>
              <a:cs typeface="Aileron"/>
              <a:sym typeface="Aileron"/>
            </a:endParaRPr>
          </a:p>
        </p:txBody>
      </p:sp>
      <p:sp>
        <p:nvSpPr>
          <p:cNvPr id="13" name="TextBox 13"/>
          <p:cNvSpPr txBox="1"/>
          <p:nvPr/>
        </p:nvSpPr>
        <p:spPr>
          <a:xfrm>
            <a:off x="9670529" y="3641114"/>
            <a:ext cx="4821548" cy="405765"/>
          </a:xfrm>
          <a:prstGeom prst="rect">
            <a:avLst/>
          </a:prstGeom>
        </p:spPr>
        <p:txBody>
          <a:bodyPr lIns="0" tIns="0" rIns="0" bIns="0" rtlCol="0" anchor="t">
            <a:spAutoFit/>
          </a:bodyPr>
          <a:lstStyle/>
          <a:p>
            <a:pPr algn="l">
              <a:lnSpc>
                <a:spcPts val="3359"/>
              </a:lnSpc>
            </a:pPr>
            <a:r>
              <a:rPr lang="en-US" sz="2400" b="1">
                <a:solidFill>
                  <a:srgbClr val="0E0E0E"/>
                </a:solidFill>
                <a:latin typeface="Aileron Bold"/>
                <a:ea typeface="Aileron Bold"/>
                <a:cs typeface="Aileron Bold"/>
                <a:sym typeface="Aileron Bold"/>
              </a:rPr>
              <a:t>Formül Mantığı</a:t>
            </a:r>
          </a:p>
        </p:txBody>
      </p:sp>
      <p:sp>
        <p:nvSpPr>
          <p:cNvPr id="14" name="TextBox 14"/>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5" name="TextBox 15"/>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6" name="TextBox 16"/>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7" name="TextBox 17"/>
          <p:cNvSpPr txBox="1"/>
          <p:nvPr/>
        </p:nvSpPr>
        <p:spPr>
          <a:xfrm>
            <a:off x="1409248" y="3423587"/>
            <a:ext cx="4821548" cy="2816225"/>
          </a:xfrm>
          <a:prstGeom prst="rect">
            <a:avLst/>
          </a:prstGeom>
        </p:spPr>
        <p:txBody>
          <a:bodyPr lIns="0" tIns="0" rIns="0" bIns="0" rtlCol="0" anchor="t">
            <a:spAutoFit/>
          </a:bodyPr>
          <a:lstStyle/>
          <a:p>
            <a:pPr algn="just">
              <a:lnSpc>
                <a:spcPts val="2800"/>
              </a:lnSpc>
            </a:pPr>
            <a:r>
              <a:rPr lang="en-US" sz="2000" b="1">
                <a:solidFill>
                  <a:srgbClr val="0E0E0E"/>
                </a:solidFill>
                <a:latin typeface="Aileron Bold"/>
                <a:ea typeface="Aileron Bold"/>
                <a:cs typeface="Aileron Bold"/>
                <a:sym typeface="Aileron Bold"/>
              </a:rPr>
              <a:t>Neden -log(reliability)?</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Normalde güvenilirlikler çarpılır</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Çarpım → sayısal kararsızlık</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-log kullanımı ile:</a:t>
            </a:r>
          </a:p>
          <a:p>
            <a:pPr marL="863604" lvl="2" indent="-287868" algn="just">
              <a:lnSpc>
                <a:spcPts val="2800"/>
              </a:lnSpc>
              <a:buFont typeface="Arial"/>
              <a:buChar char="⚬"/>
            </a:pPr>
            <a:r>
              <a:rPr lang="en-US" sz="2000">
                <a:solidFill>
                  <a:srgbClr val="0E0E0E"/>
                </a:solidFill>
                <a:latin typeface="Aileron"/>
                <a:ea typeface="Aileron"/>
                <a:cs typeface="Aileron"/>
                <a:sym typeface="Aileron"/>
              </a:rPr>
              <a:t>Çarpım → Toplama dönüşür</a:t>
            </a:r>
          </a:p>
          <a:p>
            <a:pPr marL="863604" lvl="2" indent="-287868" algn="just">
              <a:lnSpc>
                <a:spcPts val="2800"/>
              </a:lnSpc>
              <a:buFont typeface="Arial"/>
              <a:buChar char="⚬"/>
            </a:pPr>
            <a:r>
              <a:rPr lang="en-US" sz="2000">
                <a:solidFill>
                  <a:srgbClr val="0E0E0E"/>
                </a:solidFill>
                <a:latin typeface="Aileron"/>
                <a:ea typeface="Aileron"/>
                <a:cs typeface="Aileron"/>
                <a:sym typeface="Aileron"/>
              </a:rPr>
              <a:t>Optimizasyon kolaylaşır</a:t>
            </a:r>
          </a:p>
          <a:p>
            <a:pPr algn="just">
              <a:lnSpc>
                <a:spcPts val="2800"/>
              </a:lnSpc>
            </a:pPr>
            <a:endParaRPr lang="en-US" sz="2000">
              <a:solidFill>
                <a:srgbClr val="0E0E0E"/>
              </a:solidFill>
              <a:latin typeface="Aileron"/>
              <a:ea typeface="Aileron"/>
              <a:cs typeface="Aileron"/>
              <a:sym typeface="Aileron"/>
            </a:endParaRPr>
          </a:p>
          <a:p>
            <a:pPr algn="just">
              <a:lnSpc>
                <a:spcPts val="2800"/>
              </a:lnSpc>
            </a:pPr>
            <a:endParaRPr lang="en-US" sz="2000">
              <a:solidFill>
                <a:srgbClr val="0E0E0E"/>
              </a:solidFill>
              <a:latin typeface="Aileron"/>
              <a:ea typeface="Aileron"/>
              <a:cs typeface="Aileron"/>
              <a:sym typeface="Aileron"/>
            </a:endParaRPr>
          </a:p>
        </p:txBody>
      </p:sp>
      <p:sp>
        <p:nvSpPr>
          <p:cNvPr id="18" name="TextBox 18"/>
          <p:cNvSpPr txBox="1"/>
          <p:nvPr/>
        </p:nvSpPr>
        <p:spPr>
          <a:xfrm>
            <a:off x="1170672" y="5870974"/>
            <a:ext cx="5916489" cy="1054100"/>
          </a:xfrm>
          <a:prstGeom prst="rect">
            <a:avLst/>
          </a:prstGeom>
        </p:spPr>
        <p:txBody>
          <a:bodyPr lIns="0" tIns="0" rIns="0" bIns="0" rtlCol="0" anchor="t">
            <a:spAutoFit/>
          </a:bodyPr>
          <a:lstStyle/>
          <a:p>
            <a:pPr algn="just">
              <a:lnSpc>
                <a:spcPts val="2800"/>
              </a:lnSpc>
            </a:pPr>
            <a:r>
              <a:rPr lang="en-US" sz="2000">
                <a:solidFill>
                  <a:srgbClr val="0E0E0E"/>
                </a:solidFill>
                <a:latin typeface="Aileron"/>
                <a:ea typeface="Aileron"/>
                <a:cs typeface="Aileron"/>
                <a:sym typeface="Aileron"/>
              </a:rPr>
              <a:t>Bu yöntem ağ optimizasyon literatüründe standarttır. Güvenilirlik düştükçe maliyet artar.</a:t>
            </a:r>
          </a:p>
          <a:p>
            <a:pPr algn="ctr">
              <a:lnSpc>
                <a:spcPts val="2800"/>
              </a:lnSpc>
              <a:spcBef>
                <a:spcPct val="0"/>
              </a:spcBef>
            </a:pPr>
            <a:endParaRPr lang="en-US" sz="2000">
              <a:solidFill>
                <a:srgbClr val="0E0E0E"/>
              </a:solidFill>
              <a:latin typeface="Aileron"/>
              <a:ea typeface="Aileron"/>
              <a:cs typeface="Aileron"/>
              <a:sym typeface="Ailero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grpSp>
        <p:nvGrpSpPr>
          <p:cNvPr id="4" name="Group 4"/>
          <p:cNvGrpSpPr/>
          <p:nvPr/>
        </p:nvGrpSpPr>
        <p:grpSpPr>
          <a:xfrm>
            <a:off x="775690" y="4474570"/>
            <a:ext cx="6200433" cy="4114800"/>
            <a:chOff x="0" y="0"/>
            <a:chExt cx="1633036" cy="1083733"/>
          </a:xfrm>
        </p:grpSpPr>
        <p:sp>
          <p:nvSpPr>
            <p:cNvPr id="5" name="Freeform 5"/>
            <p:cNvSpPr/>
            <p:nvPr/>
          </p:nvSpPr>
          <p:spPr>
            <a:xfrm>
              <a:off x="0" y="0"/>
              <a:ext cx="1633036" cy="1083733"/>
            </a:xfrm>
            <a:custGeom>
              <a:avLst/>
              <a:gdLst/>
              <a:ahLst/>
              <a:cxnLst/>
              <a:rect l="l" t="t" r="r" b="b"/>
              <a:pathLst>
                <a:path w="1633036" h="1083733">
                  <a:moveTo>
                    <a:pt x="49944" y="0"/>
                  </a:moveTo>
                  <a:lnTo>
                    <a:pt x="1583092" y="0"/>
                  </a:lnTo>
                  <a:cubicBezTo>
                    <a:pt x="1610675" y="0"/>
                    <a:pt x="1633036" y="22361"/>
                    <a:pt x="1633036" y="49944"/>
                  </a:cubicBezTo>
                  <a:lnTo>
                    <a:pt x="1633036" y="1033789"/>
                  </a:lnTo>
                  <a:cubicBezTo>
                    <a:pt x="1633036" y="1061373"/>
                    <a:pt x="1610675" y="1083733"/>
                    <a:pt x="1583092" y="1083733"/>
                  </a:cubicBezTo>
                  <a:lnTo>
                    <a:pt x="49944" y="1083733"/>
                  </a:lnTo>
                  <a:cubicBezTo>
                    <a:pt x="22361" y="1083733"/>
                    <a:pt x="0" y="1061373"/>
                    <a:pt x="0" y="1033789"/>
                  </a:cubicBezTo>
                  <a:lnTo>
                    <a:pt x="0" y="49944"/>
                  </a:lnTo>
                  <a:cubicBezTo>
                    <a:pt x="0" y="22361"/>
                    <a:pt x="22361" y="0"/>
                    <a:pt x="49944" y="0"/>
                  </a:cubicBezTo>
                  <a:close/>
                </a:path>
              </a:pathLst>
            </a:custGeom>
            <a:solidFill>
              <a:srgbClr val="E7E7E7"/>
            </a:solidFill>
          </p:spPr>
          <p:txBody>
            <a:bodyPr/>
            <a:lstStyle/>
            <a:p>
              <a:endParaRPr lang="tr-TR"/>
            </a:p>
          </p:txBody>
        </p:sp>
        <p:sp>
          <p:nvSpPr>
            <p:cNvPr id="6" name="TextBox 6"/>
            <p:cNvSpPr txBox="1"/>
            <p:nvPr/>
          </p:nvSpPr>
          <p:spPr>
            <a:xfrm>
              <a:off x="0" y="-47625"/>
              <a:ext cx="1633036" cy="1131358"/>
            </a:xfrm>
            <a:prstGeom prst="rect">
              <a:avLst/>
            </a:prstGeom>
          </p:spPr>
          <p:txBody>
            <a:bodyPr lIns="50800" tIns="50800" rIns="50800" bIns="50800" rtlCol="0" anchor="ctr"/>
            <a:lstStyle/>
            <a:p>
              <a:pPr algn="ctr">
                <a:lnSpc>
                  <a:spcPts val="2800"/>
                </a:lnSpc>
              </a:pPr>
              <a:endParaRPr/>
            </a:p>
          </p:txBody>
        </p:sp>
      </p:grpSp>
      <p:sp>
        <p:nvSpPr>
          <p:cNvPr id="7" name="Freeform 7"/>
          <p:cNvSpPr/>
          <p:nvPr/>
        </p:nvSpPr>
        <p:spPr>
          <a:xfrm>
            <a:off x="8284096" y="3051455"/>
            <a:ext cx="9153956" cy="5759792"/>
          </a:xfrm>
          <a:custGeom>
            <a:avLst/>
            <a:gdLst/>
            <a:ahLst/>
            <a:cxnLst/>
            <a:rect l="l" t="t" r="r" b="b"/>
            <a:pathLst>
              <a:path w="9153956" h="5759792">
                <a:moveTo>
                  <a:pt x="0" y="0"/>
                </a:moveTo>
                <a:lnTo>
                  <a:pt x="9153955" y="0"/>
                </a:lnTo>
                <a:lnTo>
                  <a:pt x="9153955" y="5759793"/>
                </a:lnTo>
                <a:lnTo>
                  <a:pt x="0" y="5759793"/>
                </a:lnTo>
                <a:lnTo>
                  <a:pt x="0" y="0"/>
                </a:lnTo>
                <a:close/>
              </a:path>
            </a:pathLst>
          </a:custGeom>
          <a:blipFill>
            <a:blip r:embed="rId4"/>
            <a:stretch>
              <a:fillRect/>
            </a:stretch>
          </a:blipFill>
        </p:spPr>
        <p:txBody>
          <a:bodyPr/>
          <a:lstStyle/>
          <a:p>
            <a:endParaRPr lang="tr-TR"/>
          </a:p>
        </p:txBody>
      </p:sp>
      <p:sp>
        <p:nvSpPr>
          <p:cNvPr id="8" name="TextBox 8"/>
          <p:cNvSpPr txBox="1"/>
          <p:nvPr/>
        </p:nvSpPr>
        <p:spPr>
          <a:xfrm>
            <a:off x="775690" y="1128713"/>
            <a:ext cx="10047420" cy="3177159"/>
          </a:xfrm>
          <a:prstGeom prst="rect">
            <a:avLst/>
          </a:prstGeom>
        </p:spPr>
        <p:txBody>
          <a:bodyPr lIns="0" tIns="0" rIns="0" bIns="0" rtlCol="0" anchor="t">
            <a:spAutoFit/>
          </a:bodyPr>
          <a:lstStyle/>
          <a:p>
            <a:pPr algn="l">
              <a:lnSpc>
                <a:spcPts val="8268"/>
              </a:lnSpc>
            </a:pPr>
            <a:r>
              <a:rPr lang="en-US" sz="7800" spc="-686">
                <a:solidFill>
                  <a:srgbClr val="0E0E0E"/>
                </a:solidFill>
                <a:latin typeface="Garet"/>
                <a:ea typeface="Garet"/>
                <a:cs typeface="Garet"/>
                <a:sym typeface="Garet"/>
              </a:rPr>
              <a:t>Düğüm Güvenilirliği Neden Var?</a:t>
            </a:r>
          </a:p>
          <a:p>
            <a:pPr algn="l">
              <a:lnSpc>
                <a:spcPts val="8268"/>
              </a:lnSpc>
            </a:pPr>
            <a:endParaRPr lang="en-US" sz="7800" spc="-686">
              <a:solidFill>
                <a:srgbClr val="0E0E0E"/>
              </a:solidFill>
              <a:latin typeface="Garet"/>
              <a:ea typeface="Garet"/>
              <a:cs typeface="Garet"/>
              <a:sym typeface="Garet"/>
            </a:endParaRPr>
          </a:p>
        </p:txBody>
      </p:sp>
      <p:sp>
        <p:nvSpPr>
          <p:cNvPr id="9" name="TextBox 9"/>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2" name="TextBox 12"/>
          <p:cNvSpPr txBox="1"/>
          <p:nvPr/>
        </p:nvSpPr>
        <p:spPr>
          <a:xfrm>
            <a:off x="1156238" y="4674595"/>
            <a:ext cx="4821548" cy="2111375"/>
          </a:xfrm>
          <a:prstGeom prst="rect">
            <a:avLst/>
          </a:prstGeom>
        </p:spPr>
        <p:txBody>
          <a:bodyPr lIns="0" tIns="0" rIns="0" bIns="0" rtlCol="0" anchor="t">
            <a:spAutoFit/>
          </a:bodyPr>
          <a:lstStyle/>
          <a:p>
            <a:pPr algn="just">
              <a:lnSpc>
                <a:spcPts val="2800"/>
              </a:lnSpc>
            </a:pPr>
            <a:r>
              <a:rPr lang="en-US" sz="2000">
                <a:solidFill>
                  <a:srgbClr val="0E0E0E"/>
                </a:solidFill>
                <a:latin typeface="Aileron"/>
                <a:ea typeface="Aileron"/>
                <a:cs typeface="Aileron"/>
                <a:sym typeface="Aileron"/>
              </a:rPr>
              <a:t>Sadece Link Yetmez</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Router ve switch’ler de arızalanabilir</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Gerçek ağlarda düğüm hataları kritiktir</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Daha gerçekçi bir model elde edilir</a:t>
            </a:r>
          </a:p>
          <a:p>
            <a:pPr algn="just">
              <a:lnSpc>
                <a:spcPts val="2800"/>
              </a:lnSpc>
            </a:pPr>
            <a:endParaRPr lang="en-US" sz="2000">
              <a:solidFill>
                <a:srgbClr val="0E0E0E"/>
              </a:solidFill>
              <a:latin typeface="Aileron"/>
              <a:ea typeface="Aileron"/>
              <a:cs typeface="Aileron"/>
              <a:sym typeface="Aileron"/>
            </a:endParaRPr>
          </a:p>
          <a:p>
            <a:pPr algn="just">
              <a:lnSpc>
                <a:spcPts val="2800"/>
              </a:lnSpc>
            </a:pPr>
            <a:endParaRPr lang="en-US" sz="2000">
              <a:solidFill>
                <a:srgbClr val="0E0E0E"/>
              </a:solidFill>
              <a:latin typeface="Aileron"/>
              <a:ea typeface="Aileron"/>
              <a:cs typeface="Aileron"/>
              <a:sym typeface="Aileron"/>
            </a:endParaRPr>
          </a:p>
        </p:txBody>
      </p:sp>
      <p:sp>
        <p:nvSpPr>
          <p:cNvPr id="13" name="TextBox 13"/>
          <p:cNvSpPr txBox="1"/>
          <p:nvPr/>
        </p:nvSpPr>
        <p:spPr>
          <a:xfrm>
            <a:off x="917663" y="7121981"/>
            <a:ext cx="5916489" cy="1406525"/>
          </a:xfrm>
          <a:prstGeom prst="rect">
            <a:avLst/>
          </a:prstGeom>
        </p:spPr>
        <p:txBody>
          <a:bodyPr lIns="0" tIns="0" rIns="0" bIns="0" rtlCol="0" anchor="t">
            <a:spAutoFit/>
          </a:bodyPr>
          <a:lstStyle/>
          <a:p>
            <a:pPr algn="just">
              <a:lnSpc>
                <a:spcPts val="2800"/>
              </a:lnSpc>
            </a:pPr>
            <a:r>
              <a:rPr lang="en-US" sz="2000">
                <a:solidFill>
                  <a:srgbClr val="0E0E0E"/>
                </a:solidFill>
                <a:latin typeface="Aileron"/>
                <a:ea typeface="Aileron"/>
                <a:cs typeface="Aileron"/>
                <a:sym typeface="Aileron"/>
              </a:rPr>
              <a:t>Sadece kabloya değil, cihazlara da güvenmek zorundayız. Bu yüzden düğüm güvenilirliği dahil edildi.</a:t>
            </a:r>
          </a:p>
          <a:p>
            <a:pPr algn="ctr">
              <a:lnSpc>
                <a:spcPts val="2800"/>
              </a:lnSpc>
              <a:spcBef>
                <a:spcPct val="0"/>
              </a:spcBef>
            </a:pPr>
            <a:endParaRPr lang="en-US" sz="2000">
              <a:solidFill>
                <a:srgbClr val="0E0E0E"/>
              </a:solidFill>
              <a:latin typeface="Aileron"/>
              <a:ea typeface="Aileron"/>
              <a:cs typeface="Aileron"/>
              <a:sym typeface="Ailero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31783" y="1023938"/>
            <a:ext cx="18551567" cy="0"/>
          </a:xfrm>
          <a:prstGeom prst="line">
            <a:avLst/>
          </a:prstGeom>
          <a:ln w="9525" cap="flat">
            <a:solidFill>
              <a:srgbClr val="0E0E0E">
                <a:alpha val="49804"/>
              </a:srgbClr>
            </a:solidFill>
            <a:prstDash val="solid"/>
            <a:headEnd type="none" w="sm" len="sm"/>
            <a:tailEnd type="none" w="sm" len="sm"/>
          </a:ln>
        </p:spPr>
        <p:txBody>
          <a:bodyPr/>
          <a:lstStyle/>
          <a:p>
            <a:endParaRPr lang="tr-TR"/>
          </a:p>
        </p:txBody>
      </p:sp>
      <p:sp>
        <p:nvSpPr>
          <p:cNvPr id="3" name="Freeform 3"/>
          <p:cNvSpPr/>
          <p:nvPr/>
        </p:nvSpPr>
        <p:spPr>
          <a:xfrm>
            <a:off x="17171426" y="371475"/>
            <a:ext cx="638645" cy="365769"/>
          </a:xfrm>
          <a:custGeom>
            <a:avLst/>
            <a:gdLst/>
            <a:ahLst/>
            <a:cxnLst/>
            <a:rect l="l" t="t" r="r" b="b"/>
            <a:pathLst>
              <a:path w="638645" h="365769">
                <a:moveTo>
                  <a:pt x="0" y="0"/>
                </a:moveTo>
                <a:lnTo>
                  <a:pt x="638645" y="0"/>
                </a:lnTo>
                <a:lnTo>
                  <a:pt x="638645" y="365769"/>
                </a:lnTo>
                <a:lnTo>
                  <a:pt x="0" y="3657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tr-TR"/>
          </a:p>
        </p:txBody>
      </p:sp>
      <p:sp>
        <p:nvSpPr>
          <p:cNvPr id="4" name="TextBox 4"/>
          <p:cNvSpPr txBox="1"/>
          <p:nvPr/>
        </p:nvSpPr>
        <p:spPr>
          <a:xfrm>
            <a:off x="1028700" y="2023808"/>
            <a:ext cx="8431000" cy="3177159"/>
          </a:xfrm>
          <a:prstGeom prst="rect">
            <a:avLst/>
          </a:prstGeom>
        </p:spPr>
        <p:txBody>
          <a:bodyPr lIns="0" tIns="0" rIns="0" bIns="0" rtlCol="0" anchor="t">
            <a:spAutoFit/>
          </a:bodyPr>
          <a:lstStyle/>
          <a:p>
            <a:pPr algn="l">
              <a:lnSpc>
                <a:spcPts val="8268"/>
              </a:lnSpc>
            </a:pPr>
            <a:r>
              <a:rPr lang="en-US" sz="7800" spc="-686">
                <a:solidFill>
                  <a:srgbClr val="0E0E0E"/>
                </a:solidFill>
                <a:latin typeface="Garet"/>
                <a:ea typeface="Garet"/>
                <a:cs typeface="Garet"/>
                <a:sym typeface="Garet"/>
              </a:rPr>
              <a:t>Kaynak Maliyeti (Resource Cost)</a:t>
            </a:r>
          </a:p>
          <a:p>
            <a:pPr algn="l">
              <a:lnSpc>
                <a:spcPts val="8268"/>
              </a:lnSpc>
            </a:pPr>
            <a:endParaRPr lang="en-US" sz="7800" spc="-686">
              <a:solidFill>
                <a:srgbClr val="0E0E0E"/>
              </a:solidFill>
              <a:latin typeface="Garet"/>
              <a:ea typeface="Garet"/>
              <a:cs typeface="Garet"/>
              <a:sym typeface="Garet"/>
            </a:endParaRPr>
          </a:p>
        </p:txBody>
      </p:sp>
      <p:grpSp>
        <p:nvGrpSpPr>
          <p:cNvPr id="5" name="Group 5"/>
          <p:cNvGrpSpPr/>
          <p:nvPr/>
        </p:nvGrpSpPr>
        <p:grpSpPr>
          <a:xfrm>
            <a:off x="1028700" y="4720141"/>
            <a:ext cx="6200433" cy="4114800"/>
            <a:chOff x="0" y="0"/>
            <a:chExt cx="1633036" cy="1083733"/>
          </a:xfrm>
        </p:grpSpPr>
        <p:sp>
          <p:nvSpPr>
            <p:cNvPr id="6" name="Freeform 6"/>
            <p:cNvSpPr/>
            <p:nvPr/>
          </p:nvSpPr>
          <p:spPr>
            <a:xfrm>
              <a:off x="0" y="0"/>
              <a:ext cx="1633036" cy="1083733"/>
            </a:xfrm>
            <a:custGeom>
              <a:avLst/>
              <a:gdLst/>
              <a:ahLst/>
              <a:cxnLst/>
              <a:rect l="l" t="t" r="r" b="b"/>
              <a:pathLst>
                <a:path w="1633036" h="1083733">
                  <a:moveTo>
                    <a:pt x="49944" y="0"/>
                  </a:moveTo>
                  <a:lnTo>
                    <a:pt x="1583092" y="0"/>
                  </a:lnTo>
                  <a:cubicBezTo>
                    <a:pt x="1610675" y="0"/>
                    <a:pt x="1633036" y="22361"/>
                    <a:pt x="1633036" y="49944"/>
                  </a:cubicBezTo>
                  <a:lnTo>
                    <a:pt x="1633036" y="1033789"/>
                  </a:lnTo>
                  <a:cubicBezTo>
                    <a:pt x="1633036" y="1061373"/>
                    <a:pt x="1610675" y="1083733"/>
                    <a:pt x="1583092" y="1083733"/>
                  </a:cubicBezTo>
                  <a:lnTo>
                    <a:pt x="49944" y="1083733"/>
                  </a:lnTo>
                  <a:cubicBezTo>
                    <a:pt x="22361" y="1083733"/>
                    <a:pt x="0" y="1061373"/>
                    <a:pt x="0" y="1033789"/>
                  </a:cubicBezTo>
                  <a:lnTo>
                    <a:pt x="0" y="49944"/>
                  </a:lnTo>
                  <a:cubicBezTo>
                    <a:pt x="0" y="22361"/>
                    <a:pt x="22361" y="0"/>
                    <a:pt x="49944" y="0"/>
                  </a:cubicBezTo>
                  <a:close/>
                </a:path>
              </a:pathLst>
            </a:custGeom>
            <a:solidFill>
              <a:srgbClr val="E7E7E7"/>
            </a:solidFill>
          </p:spPr>
          <p:txBody>
            <a:bodyPr/>
            <a:lstStyle/>
            <a:p>
              <a:endParaRPr lang="tr-TR"/>
            </a:p>
          </p:txBody>
        </p:sp>
        <p:sp>
          <p:nvSpPr>
            <p:cNvPr id="7" name="TextBox 7"/>
            <p:cNvSpPr txBox="1"/>
            <p:nvPr/>
          </p:nvSpPr>
          <p:spPr>
            <a:xfrm>
              <a:off x="0" y="-47625"/>
              <a:ext cx="1633036" cy="1131358"/>
            </a:xfrm>
            <a:prstGeom prst="rect">
              <a:avLst/>
            </a:prstGeom>
          </p:spPr>
          <p:txBody>
            <a:bodyPr lIns="50800" tIns="50800" rIns="50800" bIns="50800" rtlCol="0" anchor="ctr"/>
            <a:lstStyle/>
            <a:p>
              <a:pPr algn="ctr">
                <a:lnSpc>
                  <a:spcPts val="2800"/>
                </a:lnSpc>
              </a:pPr>
              <a:endParaRPr/>
            </a:p>
          </p:txBody>
        </p:sp>
      </p:grpSp>
      <p:sp>
        <p:nvSpPr>
          <p:cNvPr id="8" name="Freeform 8"/>
          <p:cNvSpPr/>
          <p:nvPr/>
        </p:nvSpPr>
        <p:spPr>
          <a:xfrm>
            <a:off x="8284096" y="5883063"/>
            <a:ext cx="9369275" cy="1788955"/>
          </a:xfrm>
          <a:custGeom>
            <a:avLst/>
            <a:gdLst/>
            <a:ahLst/>
            <a:cxnLst/>
            <a:rect l="l" t="t" r="r" b="b"/>
            <a:pathLst>
              <a:path w="9369275" h="1788955">
                <a:moveTo>
                  <a:pt x="0" y="0"/>
                </a:moveTo>
                <a:lnTo>
                  <a:pt x="9369275" y="0"/>
                </a:lnTo>
                <a:lnTo>
                  <a:pt x="9369275" y="1788955"/>
                </a:lnTo>
                <a:lnTo>
                  <a:pt x="0" y="1788955"/>
                </a:lnTo>
                <a:lnTo>
                  <a:pt x="0" y="0"/>
                </a:lnTo>
                <a:close/>
              </a:path>
            </a:pathLst>
          </a:custGeom>
          <a:blipFill>
            <a:blip r:embed="rId4"/>
            <a:stretch>
              <a:fillRect/>
            </a:stretch>
          </a:blipFill>
        </p:spPr>
        <p:txBody>
          <a:bodyPr/>
          <a:lstStyle/>
          <a:p>
            <a:endParaRPr lang="tr-TR"/>
          </a:p>
        </p:txBody>
      </p:sp>
      <p:sp>
        <p:nvSpPr>
          <p:cNvPr id="9" name="TextBox 9"/>
          <p:cNvSpPr txBox="1"/>
          <p:nvPr/>
        </p:nvSpPr>
        <p:spPr>
          <a:xfrm>
            <a:off x="7229133" y="333375"/>
            <a:ext cx="1054963" cy="306705"/>
          </a:xfrm>
          <a:prstGeom prst="rect">
            <a:avLst/>
          </a:prstGeom>
        </p:spPr>
        <p:txBody>
          <a:bodyPr lIns="0" tIns="0" rIns="0" bIns="0" rtlCol="0" anchor="t">
            <a:spAutoFit/>
          </a:bodyPr>
          <a:lstStyle/>
          <a:p>
            <a:pPr algn="l">
              <a:lnSpc>
                <a:spcPts val="2520"/>
              </a:lnSpc>
            </a:pPr>
            <a:r>
              <a:rPr lang="en-US" sz="1800">
                <a:solidFill>
                  <a:srgbClr val="0E0E0E"/>
                </a:solidFill>
                <a:latin typeface="Aileron Light"/>
                <a:ea typeface="Aileron Light"/>
                <a:cs typeface="Aileron Light"/>
                <a:sym typeface="Aileron Light"/>
              </a:rPr>
              <a:t>HOME</a:t>
            </a:r>
          </a:p>
        </p:txBody>
      </p:sp>
      <p:sp>
        <p:nvSpPr>
          <p:cNvPr id="10" name="TextBox 10"/>
          <p:cNvSpPr txBox="1"/>
          <p:nvPr/>
        </p:nvSpPr>
        <p:spPr>
          <a:xfrm>
            <a:off x="8615567" y="333375"/>
            <a:ext cx="1054963" cy="306705"/>
          </a:xfrm>
          <a:prstGeom prst="rect">
            <a:avLst/>
          </a:prstGeom>
        </p:spPr>
        <p:txBody>
          <a:bodyPr lIns="0" tIns="0" rIns="0" bIns="0" rtlCol="0" anchor="t">
            <a:spAutoFit/>
          </a:bodyPr>
          <a:lstStyle/>
          <a:p>
            <a:pPr algn="ctr">
              <a:lnSpc>
                <a:spcPts val="2520"/>
              </a:lnSpc>
            </a:pPr>
            <a:r>
              <a:rPr lang="en-US" sz="1800">
                <a:solidFill>
                  <a:srgbClr val="0E0E0E"/>
                </a:solidFill>
                <a:latin typeface="Aileron Light"/>
                <a:ea typeface="Aileron Light"/>
                <a:cs typeface="Aileron Light"/>
                <a:sym typeface="Aileron Light"/>
              </a:rPr>
              <a:t>ABOUT</a:t>
            </a:r>
          </a:p>
        </p:txBody>
      </p:sp>
      <p:sp>
        <p:nvSpPr>
          <p:cNvPr id="11" name="TextBox 11"/>
          <p:cNvSpPr txBox="1"/>
          <p:nvPr/>
        </p:nvSpPr>
        <p:spPr>
          <a:xfrm>
            <a:off x="10003904" y="333375"/>
            <a:ext cx="1054963" cy="306705"/>
          </a:xfrm>
          <a:prstGeom prst="rect">
            <a:avLst/>
          </a:prstGeom>
        </p:spPr>
        <p:txBody>
          <a:bodyPr lIns="0" tIns="0" rIns="0" bIns="0" rtlCol="0" anchor="t">
            <a:spAutoFit/>
          </a:bodyPr>
          <a:lstStyle/>
          <a:p>
            <a:pPr algn="r">
              <a:lnSpc>
                <a:spcPts val="2520"/>
              </a:lnSpc>
            </a:pPr>
            <a:r>
              <a:rPr lang="en-US" sz="1800">
                <a:solidFill>
                  <a:srgbClr val="0E0E0E"/>
                </a:solidFill>
                <a:latin typeface="Aileron Light"/>
                <a:ea typeface="Aileron Light"/>
                <a:cs typeface="Aileron Light"/>
                <a:sym typeface="Aileron Light"/>
              </a:rPr>
              <a:t>INFO</a:t>
            </a:r>
          </a:p>
        </p:txBody>
      </p:sp>
      <p:sp>
        <p:nvSpPr>
          <p:cNvPr id="12" name="TextBox 12"/>
          <p:cNvSpPr txBox="1"/>
          <p:nvPr/>
        </p:nvSpPr>
        <p:spPr>
          <a:xfrm>
            <a:off x="1409248" y="4920166"/>
            <a:ext cx="4821548" cy="2111375"/>
          </a:xfrm>
          <a:prstGeom prst="rect">
            <a:avLst/>
          </a:prstGeom>
        </p:spPr>
        <p:txBody>
          <a:bodyPr lIns="0" tIns="0" rIns="0" bIns="0" rtlCol="0" anchor="t">
            <a:spAutoFit/>
          </a:bodyPr>
          <a:lstStyle/>
          <a:p>
            <a:pPr algn="just">
              <a:lnSpc>
                <a:spcPts val="2800"/>
              </a:lnSpc>
            </a:pPr>
            <a:r>
              <a:rPr lang="en-US" sz="2000" b="1">
                <a:solidFill>
                  <a:srgbClr val="0E0E0E"/>
                </a:solidFill>
                <a:latin typeface="Aileron Bold"/>
                <a:ea typeface="Aileron Bold"/>
                <a:cs typeface="Aileron Bold"/>
                <a:sym typeface="Aileron Bold"/>
              </a:rPr>
              <a:t>Bant Genişliği Temelli Maliyet</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Bant genişliği az → kaynak kıt</a:t>
            </a:r>
          </a:p>
          <a:p>
            <a:pPr marL="431802" lvl="1" indent="-215901" algn="just">
              <a:lnSpc>
                <a:spcPts val="2800"/>
              </a:lnSpc>
              <a:buFont typeface="Arial"/>
              <a:buChar char="•"/>
            </a:pPr>
            <a:r>
              <a:rPr lang="en-US" sz="2000">
                <a:solidFill>
                  <a:srgbClr val="0E0E0E"/>
                </a:solidFill>
                <a:latin typeface="Aileron"/>
                <a:ea typeface="Aileron"/>
                <a:cs typeface="Aileron"/>
                <a:sym typeface="Aileron"/>
              </a:rPr>
              <a:t>Ters orantı kullanıldı</a:t>
            </a:r>
          </a:p>
          <a:p>
            <a:pPr algn="just">
              <a:lnSpc>
                <a:spcPts val="2800"/>
              </a:lnSpc>
            </a:pPr>
            <a:endParaRPr lang="en-US" sz="2000">
              <a:solidFill>
                <a:srgbClr val="0E0E0E"/>
              </a:solidFill>
              <a:latin typeface="Aileron"/>
              <a:ea typeface="Aileron"/>
              <a:cs typeface="Aileron"/>
              <a:sym typeface="Aileron"/>
            </a:endParaRPr>
          </a:p>
          <a:p>
            <a:pPr algn="just">
              <a:lnSpc>
                <a:spcPts val="2800"/>
              </a:lnSpc>
            </a:pPr>
            <a:endParaRPr lang="en-US" sz="2000">
              <a:solidFill>
                <a:srgbClr val="0E0E0E"/>
              </a:solidFill>
              <a:latin typeface="Aileron"/>
              <a:ea typeface="Aileron"/>
              <a:cs typeface="Aileron"/>
              <a:sym typeface="Aileron"/>
            </a:endParaRPr>
          </a:p>
          <a:p>
            <a:pPr algn="just">
              <a:lnSpc>
                <a:spcPts val="2800"/>
              </a:lnSpc>
            </a:pPr>
            <a:endParaRPr lang="en-US" sz="2000">
              <a:solidFill>
                <a:srgbClr val="0E0E0E"/>
              </a:solidFill>
              <a:latin typeface="Aileron"/>
              <a:ea typeface="Aileron"/>
              <a:cs typeface="Aileron"/>
              <a:sym typeface="Aileron"/>
            </a:endParaRPr>
          </a:p>
        </p:txBody>
      </p:sp>
      <p:sp>
        <p:nvSpPr>
          <p:cNvPr id="13" name="TextBox 13"/>
          <p:cNvSpPr txBox="1"/>
          <p:nvPr/>
        </p:nvSpPr>
        <p:spPr>
          <a:xfrm>
            <a:off x="1409248" y="6308614"/>
            <a:ext cx="4821548" cy="2111375"/>
          </a:xfrm>
          <a:prstGeom prst="rect">
            <a:avLst/>
          </a:prstGeom>
        </p:spPr>
        <p:txBody>
          <a:bodyPr lIns="0" tIns="0" rIns="0" bIns="0" rtlCol="0" anchor="t">
            <a:spAutoFit/>
          </a:bodyPr>
          <a:lstStyle/>
          <a:p>
            <a:pPr algn="just">
              <a:lnSpc>
                <a:spcPts val="2800"/>
              </a:lnSpc>
            </a:pPr>
            <a:r>
              <a:rPr lang="en-US" sz="2000">
                <a:solidFill>
                  <a:srgbClr val="0E0E0E"/>
                </a:solidFill>
                <a:latin typeface="Aileron"/>
                <a:ea typeface="Aileron"/>
                <a:cs typeface="Aileron"/>
                <a:sym typeface="Aileron"/>
              </a:rPr>
              <a:t> </a:t>
            </a:r>
            <a:r>
              <a:rPr lang="en-US" sz="2000" b="1">
                <a:solidFill>
                  <a:srgbClr val="0E0E0E"/>
                </a:solidFill>
                <a:latin typeface="Aileron Bold"/>
                <a:ea typeface="Aileron Bold"/>
                <a:cs typeface="Aileron Bold"/>
                <a:sym typeface="Aileron Bold"/>
              </a:rPr>
              <a:t>Formül</a:t>
            </a:r>
          </a:p>
          <a:p>
            <a:pPr algn="just">
              <a:lnSpc>
                <a:spcPts val="2800"/>
              </a:lnSpc>
            </a:pPr>
            <a:r>
              <a:rPr lang="en-US" sz="2000">
                <a:solidFill>
                  <a:srgbClr val="0E0E0E"/>
                </a:solidFill>
                <a:latin typeface="Aileron"/>
                <a:ea typeface="Aileron"/>
                <a:cs typeface="Aileron"/>
                <a:sym typeface="Aileron"/>
              </a:rPr>
              <a:t>Resource Cost = 1000 / bandwidth</a:t>
            </a:r>
          </a:p>
          <a:p>
            <a:pPr algn="just">
              <a:lnSpc>
                <a:spcPts val="2800"/>
              </a:lnSpc>
            </a:pPr>
            <a:endParaRPr lang="en-US" sz="2000">
              <a:solidFill>
                <a:srgbClr val="0E0E0E"/>
              </a:solidFill>
              <a:latin typeface="Aileron"/>
              <a:ea typeface="Aileron"/>
              <a:cs typeface="Aileron"/>
              <a:sym typeface="Aileron"/>
            </a:endParaRPr>
          </a:p>
          <a:p>
            <a:pPr algn="just">
              <a:lnSpc>
                <a:spcPts val="2800"/>
              </a:lnSpc>
            </a:pPr>
            <a:r>
              <a:rPr lang="en-US" sz="2000">
                <a:solidFill>
                  <a:srgbClr val="0E0E0E"/>
                </a:solidFill>
                <a:latin typeface="Aileron"/>
                <a:ea typeface="Aileron"/>
                <a:cs typeface="Aileron"/>
                <a:sym typeface="Aileron"/>
              </a:rPr>
              <a:t> Düşük bandwidth = yüksek maliyet</a:t>
            </a:r>
          </a:p>
          <a:p>
            <a:pPr algn="just">
              <a:lnSpc>
                <a:spcPts val="2800"/>
              </a:lnSpc>
            </a:pPr>
            <a:r>
              <a:rPr lang="en-US" sz="2000">
                <a:solidFill>
                  <a:srgbClr val="0E0E0E"/>
                </a:solidFill>
                <a:latin typeface="Aileron"/>
                <a:ea typeface="Aileron"/>
                <a:cs typeface="Aileron"/>
                <a:sym typeface="Aileron"/>
              </a:rPr>
              <a:t> 1000 değeri sadece ölçeklendirme içindir.</a:t>
            </a:r>
          </a:p>
          <a:p>
            <a:pPr algn="ctr">
              <a:lnSpc>
                <a:spcPts val="2800"/>
              </a:lnSpc>
              <a:spcBef>
                <a:spcPct val="0"/>
              </a:spcBef>
            </a:pPr>
            <a:endParaRPr lang="en-US" sz="2000">
              <a:solidFill>
                <a:srgbClr val="0E0E0E"/>
              </a:solidFill>
              <a:latin typeface="Aileron"/>
              <a:ea typeface="Aileron"/>
              <a:cs typeface="Aileron"/>
              <a:sym typeface="Ailero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253</TotalTime>
  <Words>3420</Words>
  <Application>Microsoft Office PowerPoint</Application>
  <PresentationFormat>Özel</PresentationFormat>
  <Paragraphs>421</Paragraphs>
  <Slides>35</Slides>
  <Notes>4</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35</vt:i4>
      </vt:variant>
    </vt:vector>
  </HeadingPairs>
  <TitlesOfParts>
    <vt:vector size="43" baseType="lpstr">
      <vt:lpstr>Aileron Light</vt:lpstr>
      <vt:lpstr>Garet</vt:lpstr>
      <vt:lpstr>Aileron</vt:lpstr>
      <vt:lpstr>Calibri</vt:lpstr>
      <vt:lpstr>Aileron Bold</vt:lpstr>
      <vt:lpstr>Aptos</vt:lpstr>
      <vt:lpstr>Arial</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Minimalist Computer Presentation</dc:title>
  <dc:creator>Mehmet ipek</dc:creator>
  <cp:lastModifiedBy>Mehmet İpek</cp:lastModifiedBy>
  <cp:revision>8</cp:revision>
  <dcterms:created xsi:type="dcterms:W3CDTF">2006-08-16T00:00:00Z</dcterms:created>
  <dcterms:modified xsi:type="dcterms:W3CDTF">2025-12-31T08:59:50Z</dcterms:modified>
  <dc:identifier>DAG8_YZehqM</dc:identifier>
</cp:coreProperties>
</file>